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6" r:id="rId2"/>
    <p:sldId id="335" r:id="rId3"/>
    <p:sldId id="336" r:id="rId4"/>
    <p:sldId id="337" r:id="rId5"/>
    <p:sldId id="341" r:id="rId6"/>
    <p:sldId id="342" r:id="rId7"/>
    <p:sldId id="339" r:id="rId8"/>
    <p:sldId id="343" r:id="rId9"/>
    <p:sldId id="340" r:id="rId10"/>
    <p:sldId id="338" r:id="rId11"/>
    <p:sldId id="344" r:id="rId12"/>
    <p:sldId id="345" r:id="rId13"/>
    <p:sldId id="346" r:id="rId14"/>
    <p:sldId id="347" r:id="rId15"/>
    <p:sldId id="331" r:id="rId16"/>
    <p:sldId id="332" r:id="rId17"/>
    <p:sldId id="348" r:id="rId18"/>
    <p:sldId id="349"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4" autoAdjust="0"/>
    <p:restoredTop sz="73634" autoAdjust="0"/>
  </p:normalViewPr>
  <p:slideViewPr>
    <p:cSldViewPr snapToGrid="0">
      <p:cViewPr varScale="1">
        <p:scale>
          <a:sx n="49" d="100"/>
          <a:sy n="49" d="100"/>
        </p:scale>
        <p:origin x="648" y="36"/>
      </p:cViewPr>
      <p:guideLst>
        <p:guide orient="horz" pos="2160"/>
        <p:guide pos="3840"/>
      </p:guideLst>
    </p:cSldViewPr>
  </p:slideViewPr>
  <p:notesTextViewPr>
    <p:cViewPr>
      <p:scale>
        <a:sx n="1" d="1"/>
        <a:sy n="1" d="1"/>
      </p:scale>
      <p:origin x="0" y="0"/>
    </p:cViewPr>
  </p:notesTextViewPr>
  <p:sorterViewPr>
    <p:cViewPr varScale="1">
      <p:scale>
        <a:sx n="1" d="1"/>
        <a:sy n="1" d="1"/>
      </p:scale>
      <p:origin x="0" y="-699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FA5A8A6-F7CC-0C4C-99BC-4EA72E134A11}" type="datetimeFigureOut">
              <a:rPr lang="en-US" smtClean="0"/>
              <a:t>10/2/2023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C7AA8C-EEC7-7441-8E20-F6CA14765403}" type="slidenum">
              <a:rPr lang="en-US" smtClean="0"/>
              <a:t>‹#›</a:t>
            </a:fld>
            <a:endParaRPr lang="en-US"/>
          </a:p>
        </p:txBody>
      </p:sp>
    </p:spTree>
    <p:extLst>
      <p:ext uri="{BB962C8B-B14F-4D97-AF65-F5344CB8AC3E}">
        <p14:creationId xmlns:p14="http://schemas.microsoft.com/office/powerpoint/2010/main" val="30043809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01F2A3-826F-C944-AAAB-EA94602D11BA}" type="datetimeFigureOut">
              <a:rPr lang="en-US" smtClean="0"/>
              <a:t>10/2/2023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563C98-F38C-4648-BD00-7B897183C5AD}" type="slidenum">
              <a:rPr lang="en-US" smtClean="0"/>
              <a:t>‹#›</a:t>
            </a:fld>
            <a:endParaRPr lang="en-US"/>
          </a:p>
        </p:txBody>
      </p:sp>
    </p:spTree>
    <p:extLst>
      <p:ext uri="{BB962C8B-B14F-4D97-AF65-F5344CB8AC3E}">
        <p14:creationId xmlns:p14="http://schemas.microsoft.com/office/powerpoint/2010/main" val="20434846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563C98-F38C-4648-BD00-7B897183C5AD}" type="slidenum">
              <a:rPr lang="en-US" smtClean="0"/>
              <a:t>1</a:t>
            </a:fld>
            <a:endParaRPr lang="en-US"/>
          </a:p>
        </p:txBody>
      </p:sp>
    </p:spTree>
    <p:extLst>
      <p:ext uri="{BB962C8B-B14F-4D97-AF65-F5344CB8AC3E}">
        <p14:creationId xmlns:p14="http://schemas.microsoft.com/office/powerpoint/2010/main" val="1187860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8404" y="1882255"/>
            <a:ext cx="6743230" cy="7445251"/>
          </a:xfrm>
        </p:spPr>
        <p:txBody>
          <a:bodyPr/>
          <a:lstStyle/>
          <a:p>
            <a:r>
              <a:rPr lang="en-US" sz="2200" dirty="0" smtClean="0"/>
              <a:t>This is the</a:t>
            </a:r>
            <a:r>
              <a:rPr lang="en-US" sz="2200" baseline="0" dirty="0" smtClean="0"/>
              <a:t> return on the investment.</a:t>
            </a:r>
          </a:p>
          <a:p>
            <a:endParaRPr lang="en-US" sz="2200" baseline="0" dirty="0" smtClean="0"/>
          </a:p>
          <a:p>
            <a:r>
              <a:rPr lang="en-US" sz="2200" baseline="0" dirty="0" smtClean="0"/>
              <a:t>Usually in the form of a professionally prepared report</a:t>
            </a:r>
          </a:p>
          <a:p>
            <a:endParaRPr lang="en-US" sz="2200" baseline="0" dirty="0" smtClean="0"/>
          </a:p>
          <a:p>
            <a:r>
              <a:rPr lang="en-US" sz="2200" dirty="0" smtClean="0"/>
              <a:t>We are pre-consultant consultants.</a:t>
            </a:r>
            <a:r>
              <a:rPr lang="en-US" sz="2200" baseline="0" dirty="0" smtClean="0"/>
              <a:t> We provide an abundance of information and ideas, some of them highly innovative and coming from a variety of disciplines,, and the City then decides what they want to do.</a:t>
            </a:r>
            <a:r>
              <a:rPr lang="en-US" sz="2000" baseline="0" dirty="0" smtClean="0"/>
              <a:t> We don’t replace consultants, we help you move forward to that next step.</a:t>
            </a:r>
          </a:p>
          <a:p>
            <a:r>
              <a:rPr lang="en-US" sz="2000" baseline="0" dirty="0" smtClean="0"/>
              <a:t>And we take risks so you don’t have to.</a:t>
            </a:r>
            <a:endParaRPr lang="en-US" sz="2200" baseline="0" dirty="0" smtClean="0"/>
          </a:p>
          <a:p>
            <a:endParaRPr lang="en-US" sz="2200" baseline="0" dirty="0" smtClean="0"/>
          </a:p>
          <a:p>
            <a:r>
              <a:rPr lang="en-US" sz="2200" baseline="0" dirty="0" smtClean="0"/>
              <a:t>So we provide the ideas, you decide how to act.</a:t>
            </a:r>
            <a:endParaRPr lang="en-US" sz="2200" dirty="0"/>
          </a:p>
        </p:txBody>
      </p:sp>
      <p:sp>
        <p:nvSpPr>
          <p:cNvPr id="4" name="Slide Number Placeholder 3"/>
          <p:cNvSpPr>
            <a:spLocks noGrp="1"/>
          </p:cNvSpPr>
          <p:nvPr>
            <p:ph type="sldNum" sz="quarter" idx="10"/>
          </p:nvPr>
        </p:nvSpPr>
        <p:spPr/>
        <p:txBody>
          <a:bodyPr/>
          <a:lstStyle/>
          <a:p>
            <a:fld id="{BB36C83E-C90D-1A4A-8CCA-EF03A11E803A}" type="slidenum">
              <a:rPr lang="en-US" smtClean="0"/>
              <a:t>11</a:t>
            </a:fld>
            <a:endParaRPr lang="en-US" dirty="0"/>
          </a:p>
        </p:txBody>
      </p:sp>
    </p:spTree>
    <p:extLst>
      <p:ext uri="{BB962C8B-B14F-4D97-AF65-F5344CB8AC3E}">
        <p14:creationId xmlns:p14="http://schemas.microsoft.com/office/powerpoint/2010/main" val="3850658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563C98-F38C-4648-BD00-7B897183C5AD}" type="slidenum">
              <a:rPr lang="en-US" smtClean="0"/>
              <a:t>12</a:t>
            </a:fld>
            <a:endParaRPr lang="en-US"/>
          </a:p>
        </p:txBody>
      </p:sp>
    </p:spTree>
    <p:extLst>
      <p:ext uri="{BB962C8B-B14F-4D97-AF65-F5344CB8AC3E}">
        <p14:creationId xmlns:p14="http://schemas.microsoft.com/office/powerpoint/2010/main" val="2356161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Submitted by the City last September,</a:t>
            </a:r>
            <a:r>
              <a:rPr lang="en-US" baseline="0" dirty="0" smtClean="0"/>
              <a:t> using approximately 80% of what students generated.</a:t>
            </a:r>
            <a:endParaRPr lang="en-US" dirty="0"/>
          </a:p>
        </p:txBody>
      </p:sp>
      <p:sp>
        <p:nvSpPr>
          <p:cNvPr id="4" name="Slide Number Placeholder 3"/>
          <p:cNvSpPr>
            <a:spLocks noGrp="1"/>
          </p:cNvSpPr>
          <p:nvPr>
            <p:ph type="sldNum" sz="quarter" idx="10"/>
          </p:nvPr>
        </p:nvSpPr>
        <p:spPr/>
        <p:txBody>
          <a:bodyPr/>
          <a:lstStyle/>
          <a:p>
            <a:fld id="{41563C98-F38C-4648-BD00-7B897183C5AD}" type="slidenum">
              <a:rPr lang="en-US" smtClean="0"/>
              <a:t>13</a:t>
            </a:fld>
            <a:endParaRPr lang="en-US"/>
          </a:p>
        </p:txBody>
      </p:sp>
    </p:spTree>
    <p:extLst>
      <p:ext uri="{BB962C8B-B14F-4D97-AF65-F5344CB8AC3E}">
        <p14:creationId xmlns:p14="http://schemas.microsoft.com/office/powerpoint/2010/main" val="2783821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GIS Layers provided to city</a:t>
            </a:r>
          </a:p>
          <a:p>
            <a:r>
              <a:rPr lang="en-US" dirty="0" smtClean="0"/>
              <a:t>Work</a:t>
            </a:r>
            <a:r>
              <a:rPr lang="en-US" baseline="0" dirty="0" smtClean="0"/>
              <a:t>ed with IT staff member to ensure they layers were compatible with existing capabilities</a:t>
            </a:r>
            <a:endParaRPr lang="en-US" dirty="0"/>
          </a:p>
        </p:txBody>
      </p:sp>
      <p:sp>
        <p:nvSpPr>
          <p:cNvPr id="4" name="Slide Number Placeholder 3"/>
          <p:cNvSpPr>
            <a:spLocks noGrp="1"/>
          </p:cNvSpPr>
          <p:nvPr>
            <p:ph type="sldNum" sz="quarter" idx="10"/>
          </p:nvPr>
        </p:nvSpPr>
        <p:spPr/>
        <p:txBody>
          <a:bodyPr/>
          <a:lstStyle/>
          <a:p>
            <a:fld id="{41563C98-F38C-4648-BD00-7B897183C5AD}" type="slidenum">
              <a:rPr lang="en-US" smtClean="0"/>
              <a:t>15</a:t>
            </a:fld>
            <a:endParaRPr lang="en-US"/>
          </a:p>
        </p:txBody>
      </p:sp>
    </p:spTree>
    <p:extLst>
      <p:ext uri="{BB962C8B-B14F-4D97-AF65-F5344CB8AC3E}">
        <p14:creationId xmlns:p14="http://schemas.microsoft.com/office/powerpoint/2010/main" val="3237214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Identified hotspots where alternative compliance measures needed in areas receiving</a:t>
            </a:r>
            <a:r>
              <a:rPr lang="en-US" baseline="0" dirty="0" smtClean="0"/>
              <a:t> </a:t>
            </a:r>
            <a:r>
              <a:rPr lang="en-US" dirty="0" smtClean="0"/>
              <a:t>flow,</a:t>
            </a:r>
            <a:r>
              <a:rPr lang="en-US" baseline="0" dirty="0" smtClean="0"/>
              <a:t> and provided recommendations for mitigation (e.g., moving water through soil, plants, etc., will likely decrease nutrient concentrations)</a:t>
            </a:r>
            <a:endParaRPr lang="en-US" dirty="0"/>
          </a:p>
        </p:txBody>
      </p:sp>
      <p:sp>
        <p:nvSpPr>
          <p:cNvPr id="4" name="Slide Number Placeholder 3"/>
          <p:cNvSpPr>
            <a:spLocks noGrp="1"/>
          </p:cNvSpPr>
          <p:nvPr>
            <p:ph type="sldNum" sz="quarter" idx="10"/>
          </p:nvPr>
        </p:nvSpPr>
        <p:spPr/>
        <p:txBody>
          <a:bodyPr/>
          <a:lstStyle/>
          <a:p>
            <a:fld id="{41563C98-F38C-4648-BD00-7B897183C5AD}" type="slidenum">
              <a:rPr lang="en-US" smtClean="0"/>
              <a:t>16</a:t>
            </a:fld>
            <a:endParaRPr lang="en-US"/>
          </a:p>
        </p:txBody>
      </p:sp>
    </p:spTree>
    <p:extLst>
      <p:ext uri="{BB962C8B-B14F-4D97-AF65-F5344CB8AC3E}">
        <p14:creationId xmlns:p14="http://schemas.microsoft.com/office/powerpoint/2010/main" val="2008818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Collaboration with, recognition from…</a:t>
            </a:r>
          </a:p>
          <a:p>
            <a:endParaRPr lang="en-US" dirty="0" smtClean="0"/>
          </a:p>
          <a:p>
            <a:r>
              <a:rPr lang="en-US" dirty="0" smtClean="0"/>
              <a:t>Capacity building</a:t>
            </a:r>
            <a:endParaRPr lang="en-US" dirty="0"/>
          </a:p>
        </p:txBody>
      </p:sp>
      <p:sp>
        <p:nvSpPr>
          <p:cNvPr id="4" name="Slide Number Placeholder 3"/>
          <p:cNvSpPr>
            <a:spLocks noGrp="1"/>
          </p:cNvSpPr>
          <p:nvPr>
            <p:ph type="sldNum" sz="quarter" idx="10"/>
          </p:nvPr>
        </p:nvSpPr>
        <p:spPr/>
        <p:txBody>
          <a:bodyPr/>
          <a:lstStyle/>
          <a:p>
            <a:fld id="{41563C98-F38C-4648-BD00-7B897183C5AD}" type="slidenum">
              <a:rPr lang="en-US" smtClean="0"/>
              <a:t>17</a:t>
            </a:fld>
            <a:endParaRPr lang="en-US"/>
          </a:p>
        </p:txBody>
      </p:sp>
    </p:spTree>
    <p:extLst>
      <p:ext uri="{BB962C8B-B14F-4D97-AF65-F5344CB8AC3E}">
        <p14:creationId xmlns:p14="http://schemas.microsoft.com/office/powerpoint/2010/main" val="2942055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0976B0-31D3-4B2E-8A77-10AEBFC18A05}" type="slidenum">
              <a:rPr lang="en-US" smtClean="0">
                <a:solidFill>
                  <a:prstClr val="black"/>
                </a:solidFill>
                <a:latin typeface="Calibri"/>
              </a:rPr>
              <a:pPr/>
              <a:t>18</a:t>
            </a:fld>
            <a:endParaRPr lang="en-US" dirty="0">
              <a:solidFill>
                <a:prstClr val="black"/>
              </a:solidFill>
              <a:latin typeface="Calibri"/>
            </a:endParaRPr>
          </a:p>
        </p:txBody>
      </p:sp>
    </p:spTree>
    <p:extLst>
      <p:ext uri="{BB962C8B-B14F-4D97-AF65-F5344CB8AC3E}">
        <p14:creationId xmlns:p14="http://schemas.microsoft.com/office/powerpoint/2010/main" val="2739385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36C83E-C90D-1A4A-8CCA-EF03A11E803A}" type="slidenum">
              <a:rPr lang="en-US" smtClean="0"/>
              <a:t>19</a:t>
            </a:fld>
            <a:endParaRPr lang="en-US"/>
          </a:p>
        </p:txBody>
      </p:sp>
    </p:spTree>
    <p:extLst>
      <p:ext uri="{BB962C8B-B14F-4D97-AF65-F5344CB8AC3E}">
        <p14:creationId xmlns:p14="http://schemas.microsoft.com/office/powerpoint/2010/main" val="687709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Thousands of students eager to tackle meaningful projects</a:t>
            </a:r>
          </a:p>
          <a:p>
            <a:r>
              <a:rPr lang="en-US" dirty="0" smtClean="0"/>
              <a:t>Faculty experts (researchers, industry professionals)</a:t>
            </a:r>
          </a:p>
          <a:p>
            <a:r>
              <a:rPr lang="en-US" dirty="0" smtClean="0"/>
              <a:t>Pursuit</a:t>
            </a:r>
            <a:r>
              <a:rPr lang="en-US" baseline="0" dirty="0" smtClean="0"/>
              <a:t> of knowledge is what universities are all about</a:t>
            </a:r>
            <a:endParaRPr lang="en-US" dirty="0" smtClean="0"/>
          </a:p>
          <a:p>
            <a:r>
              <a:rPr lang="en-US" dirty="0" smtClean="0"/>
              <a:t>Researchers and industry</a:t>
            </a:r>
            <a:r>
              <a:rPr lang="en-US" baseline="0" dirty="0" smtClean="0"/>
              <a:t> professionals, not only teaching and doing research, but actively engaged in the community as civil engineers, city planners, graphic designers, real estate analysts etc. </a:t>
            </a:r>
          </a:p>
        </p:txBody>
      </p:sp>
      <p:sp>
        <p:nvSpPr>
          <p:cNvPr id="4" name="Slide Number Placeholder 3"/>
          <p:cNvSpPr>
            <a:spLocks noGrp="1"/>
          </p:cNvSpPr>
          <p:nvPr>
            <p:ph type="sldNum" sz="quarter" idx="10"/>
          </p:nvPr>
        </p:nvSpPr>
        <p:spPr/>
        <p:txBody>
          <a:bodyPr/>
          <a:lstStyle/>
          <a:p>
            <a:fld id="{38A7CD02-40FA-2F48-8FEE-C9788126F00B}" type="slidenum">
              <a:rPr lang="en-US" smtClean="0"/>
              <a:t>2</a:t>
            </a:fld>
            <a:endParaRPr lang="en-US"/>
          </a:p>
        </p:txBody>
      </p:sp>
    </p:spTree>
    <p:extLst>
      <p:ext uri="{BB962C8B-B14F-4D97-AF65-F5344CB8AC3E}">
        <p14:creationId xmlns:p14="http://schemas.microsoft.com/office/powerpoint/2010/main" val="742294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high-impact practices</a:t>
            </a:r>
          </a:p>
          <a:p>
            <a:pPr eaLnBrk="1" hangingPunct="1">
              <a:spcBef>
                <a:spcPct val="0"/>
              </a:spcBef>
            </a:pPr>
            <a:r>
              <a:rPr lang="en-US" dirty="0" smtClean="0"/>
              <a:t>future leaders who are knowledgeable</a:t>
            </a:r>
            <a:r>
              <a:rPr lang="en-US" baseline="0" dirty="0" smtClean="0"/>
              <a:t> about Santee and </a:t>
            </a:r>
            <a:r>
              <a:rPr lang="en-US" dirty="0" smtClean="0"/>
              <a:t>may be employed in</a:t>
            </a:r>
            <a:r>
              <a:rPr lang="en-US" baseline="0" dirty="0" smtClean="0"/>
              <a:t> your community and/or by your city</a:t>
            </a:r>
            <a:endParaRPr lang="en-US"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EEECFF-951A-46B0-A503-B4B32BA6E733}" type="slidenum">
              <a:rPr lang="en-US" smtClean="0">
                <a:solidFill>
                  <a:prstClr val="black"/>
                </a:solidFill>
                <a:latin typeface="Calibri"/>
              </a:rPr>
              <a:pPr fontAlgn="base">
                <a:spcBef>
                  <a:spcPct val="0"/>
                </a:spcBef>
                <a:spcAft>
                  <a:spcPct val="0"/>
                </a:spcAft>
                <a:defRPr/>
              </a:pPr>
              <a:t>3</a:t>
            </a:fld>
            <a:endParaRPr lang="en-US" smtClean="0">
              <a:solidFill>
                <a:prstClr val="black"/>
              </a:solidFill>
              <a:latin typeface="Calibri"/>
            </a:endParaRPr>
          </a:p>
        </p:txBody>
      </p:sp>
    </p:spTree>
    <p:extLst>
      <p:ext uri="{BB962C8B-B14F-4D97-AF65-F5344CB8AC3E}">
        <p14:creationId xmlns:p14="http://schemas.microsoft.com/office/powerpoint/2010/main" val="1746580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4688" y="720725"/>
            <a:ext cx="2063750" cy="1162050"/>
          </a:xfrm>
        </p:spPr>
      </p:sp>
      <p:sp>
        <p:nvSpPr>
          <p:cNvPr id="3" name="Notes Placeholder 2"/>
          <p:cNvSpPr>
            <a:spLocks noGrp="1"/>
          </p:cNvSpPr>
          <p:nvPr>
            <p:ph type="body" idx="1"/>
          </p:nvPr>
        </p:nvSpPr>
        <p:spPr>
          <a:xfrm>
            <a:off x="306510" y="1882255"/>
            <a:ext cx="6763157" cy="7401459"/>
          </a:xfrm>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Pursuit</a:t>
            </a:r>
            <a:r>
              <a:rPr lang="en-US" baseline="0" dirty="0" smtClean="0"/>
              <a:t> of knowledge is what universities are all about</a:t>
            </a:r>
            <a:endParaRPr lang="en-US" dirty="0" smtClean="0"/>
          </a:p>
          <a:p>
            <a:r>
              <a:rPr lang="en-US" dirty="0" smtClean="0"/>
              <a:t>Researchers and industry</a:t>
            </a:r>
            <a:r>
              <a:rPr lang="en-US" baseline="0" dirty="0" smtClean="0"/>
              <a:t> professionals, not only teaching and doing research, but actively engaged in the community as civil engineers, city planners, graphic designers, real estate analysts etc. </a:t>
            </a:r>
          </a:p>
          <a:p>
            <a:endParaRPr lang="en-US" baseline="0" dirty="0" smtClean="0"/>
          </a:p>
          <a:p>
            <a:r>
              <a:rPr lang="en-US" baseline="0" dirty="0" smtClean="0"/>
              <a:t>We want to harness these resources and focus them on a single community -- SANTEE</a:t>
            </a:r>
            <a:endParaRPr lang="en-US" dirty="0" smtClean="0"/>
          </a:p>
          <a:p>
            <a:endParaRPr lang="en-US" dirty="0" smtClean="0"/>
          </a:p>
          <a:p>
            <a:r>
              <a:rPr lang="en-US" dirty="0" smtClean="0"/>
              <a:t>Students</a:t>
            </a:r>
            <a:r>
              <a:rPr lang="en-US" baseline="0" dirty="0" smtClean="0"/>
              <a:t> can take risks, propose multiple innovative ideas towards the same projects. Some of these can be dismissed by the city as ‘just student work’, or, more often, they get conversations started, projects unstuck. </a:t>
            </a:r>
          </a:p>
          <a:p>
            <a:endParaRPr lang="en-US" baseline="0" dirty="0" smtClean="0"/>
          </a:p>
          <a:p>
            <a:r>
              <a:rPr lang="en-US" baseline="0" dirty="0" smtClean="0"/>
              <a:t>The City benefits, students/faculty benefit</a:t>
            </a:r>
          </a:p>
        </p:txBody>
      </p:sp>
      <p:sp>
        <p:nvSpPr>
          <p:cNvPr id="4" name="Slide Number Placeholder 3"/>
          <p:cNvSpPr>
            <a:spLocks noGrp="1"/>
          </p:cNvSpPr>
          <p:nvPr>
            <p:ph type="sldNum" sz="quarter" idx="10"/>
          </p:nvPr>
        </p:nvSpPr>
        <p:spPr/>
        <p:txBody>
          <a:bodyPr/>
          <a:lstStyle/>
          <a:p>
            <a:fld id="{BB36C83E-C90D-1A4A-8CCA-EF03A11E803A}" type="slidenum">
              <a:rPr lang="en-US" smtClean="0"/>
              <a:t>4</a:t>
            </a:fld>
            <a:endParaRPr lang="en-US"/>
          </a:p>
        </p:txBody>
      </p:sp>
    </p:spTree>
    <p:extLst>
      <p:ext uri="{BB962C8B-B14F-4D97-AF65-F5344CB8AC3E}">
        <p14:creationId xmlns:p14="http://schemas.microsoft.com/office/powerpoint/2010/main" val="2736184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Underway or in development of adaptation of model</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Successes are shared</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While it’s common for the general public to have some knowledge of San Diego, now everyone in the network knows about National City, Tijuana, Santee, and now Lemon Grove. This positive recognition goes beyond the local level to national and international audiences.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BONN conference</a:t>
            </a:r>
          </a:p>
        </p:txBody>
      </p:sp>
      <p:sp>
        <p:nvSpPr>
          <p:cNvPr id="4" name="Slide Number Placeholder 3"/>
          <p:cNvSpPr>
            <a:spLocks noGrp="1"/>
          </p:cNvSpPr>
          <p:nvPr>
            <p:ph type="sldNum" sz="quarter" idx="10"/>
          </p:nvPr>
        </p:nvSpPr>
        <p:spPr/>
        <p:txBody>
          <a:bodyPr/>
          <a:lstStyle/>
          <a:p>
            <a:fld id="{38A7CD02-40FA-2F48-8FEE-C9788126F00B}" type="slidenum">
              <a:rPr lang="en-US" smtClean="0"/>
              <a:t>5</a:t>
            </a:fld>
            <a:endParaRPr lang="en-US"/>
          </a:p>
        </p:txBody>
      </p:sp>
    </p:spTree>
    <p:extLst>
      <p:ext uri="{BB962C8B-B14F-4D97-AF65-F5344CB8AC3E}">
        <p14:creationId xmlns:p14="http://schemas.microsoft.com/office/powerpoint/2010/main" val="1983661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563C98-F38C-4648-BD00-7B897183C5AD}" type="slidenum">
              <a:rPr lang="en-US" smtClean="0"/>
              <a:t>6</a:t>
            </a:fld>
            <a:endParaRPr lang="en-US"/>
          </a:p>
        </p:txBody>
      </p:sp>
    </p:spTree>
    <p:extLst>
      <p:ext uri="{BB962C8B-B14F-4D97-AF65-F5344CB8AC3E}">
        <p14:creationId xmlns:p14="http://schemas.microsoft.com/office/powerpoint/2010/main" val="1144540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i="1" dirty="0" smtClean="0"/>
          </a:p>
          <a:p>
            <a:pPr marL="0" indent="0">
              <a:buNone/>
            </a:pPr>
            <a:r>
              <a:rPr lang="en-US" i="1" dirty="0" smtClean="0"/>
              <a:t>Per year</a:t>
            </a:r>
            <a:r>
              <a:rPr lang="en-US" dirty="0" smtClean="0"/>
              <a:t>:</a:t>
            </a:r>
          </a:p>
          <a:p>
            <a:r>
              <a:rPr lang="en-US" dirty="0" smtClean="0"/>
              <a:t>10-15 projects</a:t>
            </a:r>
          </a:p>
          <a:p>
            <a:r>
              <a:rPr lang="en-US" dirty="0" smtClean="0"/>
              <a:t>25 classes</a:t>
            </a:r>
          </a:p>
          <a:p>
            <a:r>
              <a:rPr lang="en-US" dirty="0" smtClean="0"/>
              <a:t>9-10 disciplines</a:t>
            </a:r>
          </a:p>
          <a:p>
            <a:r>
              <a:rPr lang="en-US" dirty="0" smtClean="0"/>
              <a:t>600+ students</a:t>
            </a:r>
          </a:p>
          <a:p>
            <a:r>
              <a:rPr lang="en-US" dirty="0" smtClean="0"/>
              <a:t>Tens of thousands of hours of effort toward a single community</a:t>
            </a:r>
          </a:p>
          <a:p>
            <a:endParaRPr lang="en-US" dirty="0" smtClean="0"/>
          </a:p>
          <a:p>
            <a:r>
              <a:rPr lang="en-US" baseline="0" dirty="0" smtClean="0"/>
              <a:t>This is a win-win-win</a:t>
            </a:r>
          </a:p>
          <a:p>
            <a:r>
              <a:rPr lang="en-US" baseline="0" dirty="0" smtClean="0"/>
              <a:t>Benefits students</a:t>
            </a:r>
          </a:p>
          <a:p>
            <a:r>
              <a:rPr lang="en-US" baseline="0" dirty="0" smtClean="0"/>
              <a:t>Brings positive attention to the university and the community</a:t>
            </a:r>
          </a:p>
          <a:p>
            <a:r>
              <a:rPr lang="en-US" baseline="0" dirty="0" smtClean="0"/>
              <a:t>Prepares students to address challenges of our future</a:t>
            </a:r>
          </a:p>
          <a:p>
            <a:r>
              <a:rPr lang="en-US" baseline="0" dirty="0" smtClean="0"/>
              <a:t>Prepares them to be our future leaders.</a:t>
            </a:r>
          </a:p>
          <a:p>
            <a:endParaRPr lang="en-US" dirty="0"/>
          </a:p>
        </p:txBody>
      </p:sp>
      <p:sp>
        <p:nvSpPr>
          <p:cNvPr id="4" name="Slide Number Placeholder 3"/>
          <p:cNvSpPr>
            <a:spLocks noGrp="1"/>
          </p:cNvSpPr>
          <p:nvPr>
            <p:ph type="sldNum" sz="quarter" idx="10"/>
          </p:nvPr>
        </p:nvSpPr>
        <p:spPr/>
        <p:txBody>
          <a:bodyPr/>
          <a:lstStyle/>
          <a:p>
            <a:fld id="{38A7CD02-40FA-2F48-8FEE-C9788126F00B}" type="slidenum">
              <a:rPr lang="en-US" smtClean="0"/>
              <a:t>8</a:t>
            </a:fld>
            <a:endParaRPr lang="en-US"/>
          </a:p>
        </p:txBody>
      </p:sp>
    </p:spTree>
    <p:extLst>
      <p:ext uri="{BB962C8B-B14F-4D97-AF65-F5344CB8AC3E}">
        <p14:creationId xmlns:p14="http://schemas.microsoft.com/office/powerpoint/2010/main" val="38789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563C98-F38C-4648-BD00-7B897183C5AD}" type="slidenum">
              <a:rPr lang="en-US" smtClean="0"/>
              <a:t>9</a:t>
            </a:fld>
            <a:endParaRPr lang="en-US"/>
          </a:p>
        </p:txBody>
      </p:sp>
    </p:spTree>
    <p:extLst>
      <p:ext uri="{BB962C8B-B14F-4D97-AF65-F5344CB8AC3E}">
        <p14:creationId xmlns:p14="http://schemas.microsoft.com/office/powerpoint/2010/main" val="2397472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7 projects, we’re looking at 10-20</a:t>
            </a:r>
            <a:r>
              <a:rPr lang="en-US" baseline="0" dirty="0" smtClean="0"/>
              <a:t> courses, enrolling 30+ students each, or around 300-600 students, dedicated together tens of thousands of hours of effort towards Lemon Grove.</a:t>
            </a:r>
            <a:endParaRPr lang="en-US" dirty="0"/>
          </a:p>
        </p:txBody>
      </p:sp>
      <p:sp>
        <p:nvSpPr>
          <p:cNvPr id="4" name="Slide Number Placeholder 3"/>
          <p:cNvSpPr>
            <a:spLocks noGrp="1"/>
          </p:cNvSpPr>
          <p:nvPr>
            <p:ph type="sldNum" sz="quarter" idx="10"/>
          </p:nvPr>
        </p:nvSpPr>
        <p:spPr/>
        <p:txBody>
          <a:bodyPr/>
          <a:lstStyle/>
          <a:p>
            <a:fld id="{41563C98-F38C-4648-BD00-7B897183C5AD}" type="slidenum">
              <a:rPr lang="en-US" smtClean="0"/>
              <a:t>10</a:t>
            </a:fld>
            <a:endParaRPr lang="en-US"/>
          </a:p>
        </p:txBody>
      </p:sp>
    </p:spTree>
    <p:extLst>
      <p:ext uri="{BB962C8B-B14F-4D97-AF65-F5344CB8AC3E}">
        <p14:creationId xmlns:p14="http://schemas.microsoft.com/office/powerpoint/2010/main" val="442188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4914F5-03CF-4BD4-A61B-AD7578C37435}"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08453A-0120-4058-9AAE-1501C399A51E}" type="slidenum">
              <a:rPr lang="en-US" smtClean="0"/>
              <a:t>‹#›</a:t>
            </a:fld>
            <a:endParaRPr lang="en-US"/>
          </a:p>
        </p:txBody>
      </p:sp>
    </p:spTree>
    <p:extLst>
      <p:ext uri="{BB962C8B-B14F-4D97-AF65-F5344CB8AC3E}">
        <p14:creationId xmlns:p14="http://schemas.microsoft.com/office/powerpoint/2010/main" val="4270297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4914F5-03CF-4BD4-A61B-AD7578C37435}"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08453A-0120-4058-9AAE-1501C399A51E}" type="slidenum">
              <a:rPr lang="en-US" smtClean="0"/>
              <a:t>‹#›</a:t>
            </a:fld>
            <a:endParaRPr lang="en-US"/>
          </a:p>
        </p:txBody>
      </p:sp>
    </p:spTree>
    <p:extLst>
      <p:ext uri="{BB962C8B-B14F-4D97-AF65-F5344CB8AC3E}">
        <p14:creationId xmlns:p14="http://schemas.microsoft.com/office/powerpoint/2010/main" val="3083961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4914F5-03CF-4BD4-A61B-AD7578C37435}"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08453A-0120-4058-9AAE-1501C399A51E}" type="slidenum">
              <a:rPr lang="en-US" smtClean="0"/>
              <a:t>‹#›</a:t>
            </a:fld>
            <a:endParaRPr lang="en-US"/>
          </a:p>
        </p:txBody>
      </p:sp>
    </p:spTree>
    <p:extLst>
      <p:ext uri="{BB962C8B-B14F-4D97-AF65-F5344CB8AC3E}">
        <p14:creationId xmlns:p14="http://schemas.microsoft.com/office/powerpoint/2010/main" val="700879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4914F5-03CF-4BD4-A61B-AD7578C37435}"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08453A-0120-4058-9AAE-1501C399A51E}" type="slidenum">
              <a:rPr lang="en-US" smtClean="0"/>
              <a:t>‹#›</a:t>
            </a:fld>
            <a:endParaRPr lang="en-US"/>
          </a:p>
        </p:txBody>
      </p:sp>
    </p:spTree>
    <p:extLst>
      <p:ext uri="{BB962C8B-B14F-4D97-AF65-F5344CB8AC3E}">
        <p14:creationId xmlns:p14="http://schemas.microsoft.com/office/powerpoint/2010/main" val="31130027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4914F5-03CF-4BD4-A61B-AD7578C37435}"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08453A-0120-4058-9AAE-1501C399A51E}" type="slidenum">
              <a:rPr lang="en-US" smtClean="0"/>
              <a:t>‹#›</a:t>
            </a:fld>
            <a:endParaRPr lang="en-US"/>
          </a:p>
        </p:txBody>
      </p:sp>
    </p:spTree>
    <p:extLst>
      <p:ext uri="{BB962C8B-B14F-4D97-AF65-F5344CB8AC3E}">
        <p14:creationId xmlns:p14="http://schemas.microsoft.com/office/powerpoint/2010/main" val="1676478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4914F5-03CF-4BD4-A61B-AD7578C37435}"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08453A-0120-4058-9AAE-1501C399A51E}" type="slidenum">
              <a:rPr lang="en-US" smtClean="0"/>
              <a:t>‹#›</a:t>
            </a:fld>
            <a:endParaRPr lang="en-US"/>
          </a:p>
        </p:txBody>
      </p:sp>
    </p:spTree>
    <p:extLst>
      <p:ext uri="{BB962C8B-B14F-4D97-AF65-F5344CB8AC3E}">
        <p14:creationId xmlns:p14="http://schemas.microsoft.com/office/powerpoint/2010/main" val="2267093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4914F5-03CF-4BD4-A61B-AD7578C37435}" type="datetimeFigureOut">
              <a:rPr lang="en-US" smtClean="0"/>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08453A-0120-4058-9AAE-1501C399A51E}" type="slidenum">
              <a:rPr lang="en-US" smtClean="0"/>
              <a:t>‹#›</a:t>
            </a:fld>
            <a:endParaRPr lang="en-US"/>
          </a:p>
        </p:txBody>
      </p:sp>
    </p:spTree>
    <p:extLst>
      <p:ext uri="{BB962C8B-B14F-4D97-AF65-F5344CB8AC3E}">
        <p14:creationId xmlns:p14="http://schemas.microsoft.com/office/powerpoint/2010/main" val="1189455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4914F5-03CF-4BD4-A61B-AD7578C37435}"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08453A-0120-4058-9AAE-1501C399A51E}" type="slidenum">
              <a:rPr lang="en-US" smtClean="0"/>
              <a:t>‹#›</a:t>
            </a:fld>
            <a:endParaRPr lang="en-US"/>
          </a:p>
        </p:txBody>
      </p:sp>
    </p:spTree>
    <p:extLst>
      <p:ext uri="{BB962C8B-B14F-4D97-AF65-F5344CB8AC3E}">
        <p14:creationId xmlns:p14="http://schemas.microsoft.com/office/powerpoint/2010/main" val="2534290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4914F5-03CF-4BD4-A61B-AD7578C37435}" type="datetimeFigureOut">
              <a:rPr lang="en-US" smtClean="0"/>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08453A-0120-4058-9AAE-1501C399A51E}" type="slidenum">
              <a:rPr lang="en-US" smtClean="0"/>
              <a:t>‹#›</a:t>
            </a:fld>
            <a:endParaRPr lang="en-US"/>
          </a:p>
        </p:txBody>
      </p:sp>
    </p:spTree>
    <p:extLst>
      <p:ext uri="{BB962C8B-B14F-4D97-AF65-F5344CB8AC3E}">
        <p14:creationId xmlns:p14="http://schemas.microsoft.com/office/powerpoint/2010/main" val="4240055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4914F5-03CF-4BD4-A61B-AD7578C37435}"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08453A-0120-4058-9AAE-1501C399A51E}" type="slidenum">
              <a:rPr lang="en-US" smtClean="0"/>
              <a:t>‹#›</a:t>
            </a:fld>
            <a:endParaRPr lang="en-US"/>
          </a:p>
        </p:txBody>
      </p:sp>
    </p:spTree>
    <p:extLst>
      <p:ext uri="{BB962C8B-B14F-4D97-AF65-F5344CB8AC3E}">
        <p14:creationId xmlns:p14="http://schemas.microsoft.com/office/powerpoint/2010/main" val="357416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4914F5-03CF-4BD4-A61B-AD7578C37435}"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08453A-0120-4058-9AAE-1501C399A51E}" type="slidenum">
              <a:rPr lang="en-US" smtClean="0"/>
              <a:t>‹#›</a:t>
            </a:fld>
            <a:endParaRPr lang="en-US"/>
          </a:p>
        </p:txBody>
      </p:sp>
    </p:spTree>
    <p:extLst>
      <p:ext uri="{BB962C8B-B14F-4D97-AF65-F5344CB8AC3E}">
        <p14:creationId xmlns:p14="http://schemas.microsoft.com/office/powerpoint/2010/main" val="2833076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4914F5-03CF-4BD4-A61B-AD7578C37435}" type="datetimeFigureOut">
              <a:rPr lang="en-US" smtClean="0"/>
              <a:t>10/2/2023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08453A-0120-4058-9AAE-1501C399A51E}"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2877290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jpe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6.xml"/><Relationship Id="rId16" Type="http://schemas.openxmlformats.org/officeDocument/2006/relationships/image" Target="../media/image38.emf"/><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hyperlink" Target="mailto:jessica.barlow@sdsu.edu"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hyperlink" Target="http://sage.sdsu.ed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pSp>
        <p:nvGrpSpPr>
          <p:cNvPr id="7" name="Group 6"/>
          <p:cNvGrpSpPr/>
          <p:nvPr/>
        </p:nvGrpSpPr>
        <p:grpSpPr>
          <a:xfrm>
            <a:off x="0" y="-29497"/>
            <a:ext cx="12192000" cy="6887497"/>
            <a:chOff x="0" y="-29497"/>
            <a:chExt cx="12192000" cy="6887497"/>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97"/>
              <a:ext cx="12192000" cy="6887497"/>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500" y="630260"/>
              <a:ext cx="6286500" cy="2783991"/>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1500" y="5130800"/>
              <a:ext cx="1862022" cy="1293812"/>
            </a:xfrm>
            <a:prstGeom prst="rect">
              <a:avLst/>
            </a:prstGeom>
          </p:spPr>
        </p:pic>
      </p:grpSp>
    </p:spTree>
    <p:extLst>
      <p:ext uri="{BB962C8B-B14F-4D97-AF65-F5344CB8AC3E}">
        <p14:creationId xmlns:p14="http://schemas.microsoft.com/office/powerpoint/2010/main" val="9205268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Lemon Grove’s Proposed Projects</a:t>
            </a:r>
            <a:endParaRPr lang="en-US" dirty="0"/>
          </a:p>
        </p:txBody>
      </p:sp>
      <p:sp>
        <p:nvSpPr>
          <p:cNvPr id="4" name="Content Placeholder 3"/>
          <p:cNvSpPr>
            <a:spLocks noGrp="1"/>
          </p:cNvSpPr>
          <p:nvPr>
            <p:ph sz="half" idx="1"/>
          </p:nvPr>
        </p:nvSpPr>
        <p:spPr/>
        <p:txBody>
          <a:bodyPr>
            <a:normAutofit/>
          </a:bodyPr>
          <a:lstStyle/>
          <a:p>
            <a:r>
              <a:rPr lang="en-US" dirty="0" smtClean="0"/>
              <a:t>Homeless Outreach Resources</a:t>
            </a:r>
          </a:p>
          <a:p>
            <a:r>
              <a:rPr lang="en-US" dirty="0" smtClean="0"/>
              <a:t>Image Development</a:t>
            </a:r>
          </a:p>
          <a:p>
            <a:r>
              <a:rPr lang="en-US" dirty="0" smtClean="0"/>
              <a:t>Infrastructure Maintenance</a:t>
            </a:r>
          </a:p>
        </p:txBody>
      </p:sp>
      <p:sp>
        <p:nvSpPr>
          <p:cNvPr id="5" name="Content Placeholder 4"/>
          <p:cNvSpPr>
            <a:spLocks noGrp="1"/>
          </p:cNvSpPr>
          <p:nvPr>
            <p:ph sz="half" idx="2"/>
          </p:nvPr>
        </p:nvSpPr>
        <p:spPr/>
        <p:txBody>
          <a:bodyPr>
            <a:normAutofit/>
          </a:bodyPr>
          <a:lstStyle/>
          <a:p>
            <a:r>
              <a:rPr lang="en-US" dirty="0"/>
              <a:t>Parks and Recreation Programming</a:t>
            </a:r>
          </a:p>
          <a:p>
            <a:r>
              <a:rPr lang="en-US" dirty="0"/>
              <a:t>Place-Making</a:t>
            </a:r>
          </a:p>
          <a:p>
            <a:r>
              <a:rPr lang="en-US" dirty="0"/>
              <a:t>Public Art</a:t>
            </a:r>
          </a:p>
          <a:p>
            <a:r>
              <a:rPr lang="en-US" dirty="0"/>
              <a:t>Tactical </a:t>
            </a:r>
            <a:r>
              <a:rPr lang="en-US" dirty="0" smtClean="0"/>
              <a:t>Urbanism</a:t>
            </a:r>
            <a:endParaRPr lang="en-US" dirty="0"/>
          </a:p>
        </p:txBody>
      </p:sp>
    </p:spTree>
    <p:extLst>
      <p:ext uri="{BB962C8B-B14F-4D97-AF65-F5344CB8AC3E}">
        <p14:creationId xmlns:p14="http://schemas.microsoft.com/office/powerpoint/2010/main" val="33917247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Deliverables</a:t>
            </a:r>
            <a:endParaRPr lang="en-US" dirty="0"/>
          </a:p>
        </p:txBody>
      </p:sp>
      <p:sp>
        <p:nvSpPr>
          <p:cNvPr id="3" name="Content Placeholder 2"/>
          <p:cNvSpPr>
            <a:spLocks noGrp="1"/>
          </p:cNvSpPr>
          <p:nvPr>
            <p:ph idx="1"/>
          </p:nvPr>
        </p:nvSpPr>
        <p:spPr/>
        <p:txBody>
          <a:bodyPr/>
          <a:lstStyle/>
          <a:p>
            <a:r>
              <a:rPr lang="en-US" dirty="0" smtClean="0"/>
              <a:t>Research, designs, solutions, resources, and recommendations based on cutting-edge research and current best practices to help advance stagnant projects</a:t>
            </a:r>
          </a:p>
          <a:p>
            <a:r>
              <a:rPr lang="en-US" dirty="0" smtClean="0"/>
              <a:t>The City decides if, when, and how to implement this work</a:t>
            </a:r>
            <a:endParaRPr lang="en-US" dirty="0"/>
          </a:p>
        </p:txBody>
      </p:sp>
    </p:spTree>
    <p:extLst>
      <p:ext uri="{BB962C8B-B14F-4D97-AF65-F5344CB8AC3E}">
        <p14:creationId xmlns:p14="http://schemas.microsoft.com/office/powerpoint/2010/main" val="21532429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i="1" dirty="0"/>
              <a:t>National City: </a:t>
            </a:r>
            <a:br>
              <a:rPr lang="en-US" sz="3600" i="1" dirty="0"/>
            </a:br>
            <a:r>
              <a:rPr lang="en-US" dirty="0" smtClean="0"/>
              <a:t>Wayfinding system</a:t>
            </a:r>
            <a:endParaRPr lang="en-US" dirty="0"/>
          </a:p>
        </p:txBody>
      </p:sp>
      <p:sp>
        <p:nvSpPr>
          <p:cNvPr id="3" name="Content Placeholder 2"/>
          <p:cNvSpPr>
            <a:spLocks noGrp="1"/>
          </p:cNvSpPr>
          <p:nvPr>
            <p:ph idx="1"/>
          </p:nvPr>
        </p:nvSpPr>
        <p:spPr/>
        <p:txBody>
          <a:bodyPr/>
          <a:lstStyle/>
          <a:p>
            <a:pPr marL="0" indent="0">
              <a:buNone/>
            </a:pPr>
            <a:r>
              <a:rPr lang="en-US" dirty="0" smtClean="0"/>
              <a:t>Helped the City obtain $1.1 million in wayfinding grants</a:t>
            </a:r>
          </a:p>
          <a:p>
            <a:pPr marL="455579" indent="0">
              <a:buNone/>
            </a:pPr>
            <a:r>
              <a:rPr lang="en-US" sz="3200" i="1" u="sng" dirty="0"/>
              <a:t>Disciplines</a:t>
            </a:r>
            <a:r>
              <a:rPr lang="en-US" sz="3200" dirty="0"/>
              <a:t>: geography, graphic design</a:t>
            </a:r>
            <a:endParaRPr lang="en-US" dirty="0"/>
          </a:p>
        </p:txBody>
      </p:sp>
      <p:pic>
        <p:nvPicPr>
          <p:cNvPr id="6" name="Picture 5" descr="wayfinding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4544" y="3489368"/>
            <a:ext cx="4481855" cy="3368632"/>
          </a:xfrm>
          <a:prstGeom prst="rect">
            <a:avLst/>
          </a:prstGeom>
        </p:spPr>
      </p:pic>
      <p:pic>
        <p:nvPicPr>
          <p:cNvPr id="9" name="Picture 8" descr="SIGNS-UPDATED.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17920" y="2786823"/>
            <a:ext cx="5565781" cy="3155422"/>
          </a:xfrm>
          <a:prstGeom prst="rect">
            <a:avLst/>
          </a:prstGeom>
          <a:ln>
            <a:noFill/>
          </a:ln>
          <a:effectLst>
            <a:outerShdw blurRad="292100" dist="139700" dir="2700000" algn="tl" rotWithShape="0">
              <a:srgbClr val="333333">
                <a:alpha val="65000"/>
              </a:srgbClr>
            </a:outerShdw>
          </a:effectLst>
        </p:spPr>
      </p:pic>
      <p:pic>
        <p:nvPicPr>
          <p:cNvPr id="10" name="Content Placeholder 3" descr="Fence.pdf"/>
          <p:cNvPicPr>
            <a:picLocks noChangeAspect="1"/>
          </p:cNvPicPr>
          <p:nvPr/>
        </p:nvPicPr>
        <p:blipFill rotWithShape="1">
          <a:blip r:embed="rId5" cstate="screen">
            <a:extLst>
              <a:ext uri="{28A0092B-C50C-407E-A947-70E740481C1C}">
                <a14:useLocalDpi xmlns:a14="http://schemas.microsoft.com/office/drawing/2010/main"/>
              </a:ext>
            </a:extLst>
          </a:blip>
          <a:srcRect b="-2"/>
          <a:stretch/>
        </p:blipFill>
        <p:spPr>
          <a:xfrm>
            <a:off x="7080765" y="4964956"/>
            <a:ext cx="2756882" cy="1779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80464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3" descr="IMG_367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93125" y="2842041"/>
            <a:ext cx="2744959" cy="1890427"/>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sz="3600" i="1" dirty="0"/>
              <a:t>National City:</a:t>
            </a:r>
            <a:br>
              <a:rPr lang="en-US" sz="3600" i="1" dirty="0"/>
            </a:br>
            <a:r>
              <a:rPr lang="en-US" dirty="0" smtClean="0"/>
              <a:t>Property management plan</a:t>
            </a:r>
            <a:endParaRPr lang="en-US" dirty="0"/>
          </a:p>
        </p:txBody>
      </p:sp>
      <p:sp>
        <p:nvSpPr>
          <p:cNvPr id="3" name="Content Placeholder 2"/>
          <p:cNvSpPr>
            <a:spLocks noGrp="1"/>
          </p:cNvSpPr>
          <p:nvPr>
            <p:ph idx="1"/>
          </p:nvPr>
        </p:nvSpPr>
        <p:spPr>
          <a:xfrm>
            <a:off x="838203" y="1825625"/>
            <a:ext cx="6951791" cy="4351339"/>
          </a:xfrm>
        </p:spPr>
        <p:txBody>
          <a:bodyPr>
            <a:normAutofit/>
          </a:bodyPr>
          <a:lstStyle/>
          <a:p>
            <a:pPr marL="0" indent="0">
              <a:buNone/>
            </a:pPr>
            <a:r>
              <a:rPr lang="en-US" dirty="0" smtClean="0"/>
              <a:t>Determine highest and best use for City’s assets for development of a Long-Range Property Management Plan</a:t>
            </a:r>
          </a:p>
          <a:p>
            <a:pPr marL="398433" indent="0">
              <a:buNone/>
            </a:pPr>
            <a:r>
              <a:rPr lang="en-US" sz="3200" i="1" u="sng" dirty="0"/>
              <a:t>Disciplines</a:t>
            </a:r>
            <a:r>
              <a:rPr lang="en-US" sz="3200" dirty="0"/>
              <a:t>: real estate &amp; finance, sustainability, geography, and city planning</a:t>
            </a:r>
            <a:endParaRPr lang="en-US" dirty="0"/>
          </a:p>
        </p:txBody>
      </p:sp>
      <p:pic>
        <p:nvPicPr>
          <p:cNvPr id="4" name="Content Placeholder 6" descr="IMG_4116.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64173" y="1322085"/>
            <a:ext cx="2744959" cy="1890023"/>
          </a:xfrm>
          <a:prstGeom prst="rect">
            <a:avLst/>
          </a:prstGeom>
          <a:ln>
            <a:noFill/>
          </a:ln>
          <a:effectLst>
            <a:outerShdw blurRad="292100" dist="139700" dir="2700000" algn="tl" rotWithShape="0">
              <a:srgbClr val="333333">
                <a:alpha val="65000"/>
              </a:srgbClr>
            </a:outerShdw>
          </a:effectLst>
        </p:spPr>
      </p:pic>
      <p:pic>
        <p:nvPicPr>
          <p:cNvPr id="6" name="Content Placeholder 12" descr="IMG_4121.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7900512" y="4032676"/>
            <a:ext cx="2155825" cy="23408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42755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i="1" dirty="0"/>
              <a:t>National City:</a:t>
            </a:r>
            <a:br>
              <a:rPr lang="en-US" sz="3600" i="1" dirty="0"/>
            </a:br>
            <a:r>
              <a:rPr lang="en-US" dirty="0" smtClean="0"/>
              <a:t>Downtown “Green Streets”</a:t>
            </a:r>
            <a:endParaRPr lang="en-US" dirty="0"/>
          </a:p>
        </p:txBody>
      </p:sp>
      <p:sp>
        <p:nvSpPr>
          <p:cNvPr id="3" name="Content Placeholder 2"/>
          <p:cNvSpPr>
            <a:spLocks noGrp="1"/>
          </p:cNvSpPr>
          <p:nvPr>
            <p:ph idx="1"/>
          </p:nvPr>
        </p:nvSpPr>
        <p:spPr/>
        <p:txBody>
          <a:bodyPr/>
          <a:lstStyle/>
          <a:p>
            <a:pPr marL="0" indent="0">
              <a:buNone/>
            </a:pPr>
            <a:r>
              <a:rPr lang="en-US" dirty="0" smtClean="0"/>
              <a:t>Redesign a street to redirect, slow, and relieve traffic flow; enhance walkability; address stormwater runoff; and create landscaping improvements featuring drought-tolerant plants</a:t>
            </a:r>
          </a:p>
          <a:p>
            <a:pPr marL="455579" indent="0">
              <a:buNone/>
            </a:pPr>
            <a:r>
              <a:rPr lang="en-US" sz="3200" i="1" u="sng" dirty="0"/>
              <a:t>Discipline</a:t>
            </a:r>
            <a:r>
              <a:rPr lang="en-US" sz="3200" dirty="0"/>
              <a:t>: civil engineering</a:t>
            </a:r>
          </a:p>
        </p:txBody>
      </p:sp>
      <p:pic>
        <p:nvPicPr>
          <p:cNvPr id="4" name="Content Placeholder 8"/>
          <p:cNvPicPr>
            <a:picLocks noChangeAspect="1"/>
          </p:cNvPicPr>
          <p:nvPr/>
        </p:nvPicPr>
        <p:blipFill rotWithShape="1">
          <a:blip r:embed="rId2" cstate="screen">
            <a:extLst>
              <a:ext uri="{28A0092B-C50C-407E-A947-70E740481C1C}">
                <a14:useLocalDpi xmlns:a14="http://schemas.microsoft.com/office/drawing/2010/main"/>
              </a:ext>
            </a:extLst>
          </a:blip>
          <a:srcRect l="-428" t="-1" r="-680" b="-149"/>
          <a:stretch/>
        </p:blipFill>
        <p:spPr>
          <a:xfrm>
            <a:off x="6206111" y="3640511"/>
            <a:ext cx="5147689" cy="23783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26298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i="1" dirty="0" smtClean="0"/>
              <a:t>City of Santee:</a:t>
            </a:r>
            <a:r>
              <a:rPr lang="en-US" dirty="0" smtClean="0"/>
              <a:t/>
            </a:r>
            <a:br>
              <a:rPr lang="en-US" dirty="0" smtClean="0"/>
            </a:br>
            <a:r>
              <a:rPr lang="en-US" dirty="0" smtClean="0"/>
              <a:t>GIS / Asset Mapping</a:t>
            </a:r>
            <a:endParaRPr lang="en-US" dirty="0"/>
          </a:p>
        </p:txBody>
      </p:sp>
      <p:sp>
        <p:nvSpPr>
          <p:cNvPr id="3" name="Content Placeholder 2"/>
          <p:cNvSpPr>
            <a:spLocks noGrp="1"/>
          </p:cNvSpPr>
          <p:nvPr>
            <p:ph sz="half" idx="1"/>
          </p:nvPr>
        </p:nvSpPr>
        <p:spPr>
          <a:xfrm>
            <a:off x="838199" y="1825625"/>
            <a:ext cx="5598227" cy="4351338"/>
          </a:xfrm>
        </p:spPr>
        <p:txBody>
          <a:bodyPr>
            <a:normAutofit/>
          </a:bodyPr>
          <a:lstStyle/>
          <a:p>
            <a:pPr marL="0" indent="0">
              <a:buNone/>
            </a:pPr>
            <a:r>
              <a:rPr lang="en-US" dirty="0" smtClean="0"/>
              <a:t>Collected </a:t>
            </a:r>
            <a:r>
              <a:rPr lang="en-US" dirty="0"/>
              <a:t>data and </a:t>
            </a:r>
            <a:r>
              <a:rPr lang="en-US" dirty="0" smtClean="0"/>
              <a:t>create </a:t>
            </a:r>
            <a:r>
              <a:rPr lang="en-US" dirty="0"/>
              <a:t>GIS data layers </a:t>
            </a:r>
            <a:r>
              <a:rPr lang="en-US" dirty="0" smtClean="0"/>
              <a:t>of </a:t>
            </a:r>
            <a:r>
              <a:rPr lang="en-US" dirty="0"/>
              <a:t>park assets and facilities for nine </a:t>
            </a:r>
            <a:r>
              <a:rPr lang="en-US" dirty="0" smtClean="0"/>
              <a:t>city </a:t>
            </a:r>
            <a:r>
              <a:rPr lang="en-US" dirty="0"/>
              <a:t>parks, private stormwater inlets, and missing sidewalks and pedestrian </a:t>
            </a:r>
            <a:r>
              <a:rPr lang="en-US" dirty="0" smtClean="0"/>
              <a:t>ramps</a:t>
            </a:r>
          </a:p>
          <a:p>
            <a:pPr marL="457200" lvl="1" indent="0">
              <a:buNone/>
            </a:pPr>
            <a:r>
              <a:rPr lang="en-US" i="1" u="sng" dirty="0"/>
              <a:t>Disciplines</a:t>
            </a:r>
            <a:r>
              <a:rPr lang="en-US" dirty="0"/>
              <a:t>: civil engineering, </a:t>
            </a:r>
            <a:r>
              <a:rPr lang="en-US" dirty="0" smtClean="0"/>
              <a:t>geography</a:t>
            </a:r>
            <a:endParaRPr lang="en-US" dirty="0"/>
          </a:p>
        </p:txBody>
      </p:sp>
      <p:pic>
        <p:nvPicPr>
          <p:cNvPr id="12" name="Content Placeholder 11"/>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6987637" y="4502939"/>
            <a:ext cx="2349576" cy="197309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1199" y="1168352"/>
            <a:ext cx="4364307" cy="299919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9681037" y="4668227"/>
            <a:ext cx="1797671" cy="1569660"/>
          </a:xfrm>
          <a:prstGeom prst="rect">
            <a:avLst/>
          </a:prstGeom>
          <a:noFill/>
        </p:spPr>
        <p:txBody>
          <a:bodyPr wrap="square" lIns="91434" tIns="45718" rIns="91434" bIns="45718" rtlCol="0">
            <a:spAutoFit/>
          </a:bodyPr>
          <a:lstStyle/>
          <a:p>
            <a:r>
              <a:rPr lang="en-US" sz="2400" dirty="0"/>
              <a:t>O</a:t>
            </a:r>
            <a:r>
              <a:rPr lang="en-US" sz="2400" dirty="0" smtClean="0"/>
              <a:t>ver </a:t>
            </a:r>
            <a:r>
              <a:rPr lang="en-US" sz="2400" dirty="0"/>
              <a:t>2,000 data points covering 69 hectares!</a:t>
            </a:r>
          </a:p>
        </p:txBody>
      </p:sp>
    </p:spTree>
    <p:extLst>
      <p:ext uri="{BB962C8B-B14F-4D97-AF65-F5344CB8AC3E}">
        <p14:creationId xmlns:p14="http://schemas.microsoft.com/office/powerpoint/2010/main" val="12197739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i="1" dirty="0" smtClean="0"/>
              <a:t>City of Santee:</a:t>
            </a:r>
            <a:r>
              <a:rPr lang="en-US" dirty="0" smtClean="0"/>
              <a:t/>
            </a:r>
            <a:br>
              <a:rPr lang="en-US" dirty="0" smtClean="0"/>
            </a:br>
            <a:r>
              <a:rPr lang="en-US" dirty="0" smtClean="0"/>
              <a:t>Water Quality / Stormwater</a:t>
            </a:r>
            <a:endParaRPr lang="en-US" dirty="0"/>
          </a:p>
        </p:txBody>
      </p:sp>
      <p:sp>
        <p:nvSpPr>
          <p:cNvPr id="3" name="Content Placeholder 2"/>
          <p:cNvSpPr>
            <a:spLocks noGrp="1"/>
          </p:cNvSpPr>
          <p:nvPr>
            <p:ph sz="half" idx="1"/>
          </p:nvPr>
        </p:nvSpPr>
        <p:spPr>
          <a:xfrm>
            <a:off x="838199" y="1825625"/>
            <a:ext cx="6536832" cy="4351338"/>
          </a:xfrm>
        </p:spPr>
        <p:txBody>
          <a:bodyPr>
            <a:normAutofit/>
          </a:bodyPr>
          <a:lstStyle/>
          <a:p>
            <a:pPr marL="0" indent="0">
              <a:buNone/>
            </a:pPr>
            <a:r>
              <a:rPr lang="en-US" dirty="0" smtClean="0"/>
              <a:t>Analyze water </a:t>
            </a:r>
            <a:r>
              <a:rPr lang="en-US" dirty="0"/>
              <a:t>quality documentation, data, and land use layers to evaluate spatial and temporal patterns in water </a:t>
            </a:r>
            <a:r>
              <a:rPr lang="en-US" dirty="0" smtClean="0"/>
              <a:t>quality</a:t>
            </a:r>
          </a:p>
          <a:p>
            <a:pPr marL="457200" lvl="1" indent="0">
              <a:buNone/>
            </a:pPr>
            <a:r>
              <a:rPr lang="en-US" i="1" u="sng" dirty="0"/>
              <a:t>Disciplines</a:t>
            </a:r>
            <a:r>
              <a:rPr lang="en-US" dirty="0"/>
              <a:t>: civil engineering, </a:t>
            </a:r>
            <a:br>
              <a:rPr lang="en-US" dirty="0"/>
            </a:br>
            <a:r>
              <a:rPr lang="en-US" dirty="0"/>
              <a:t>environmental engineering, </a:t>
            </a:r>
            <a:br>
              <a:rPr lang="en-US" dirty="0"/>
            </a:br>
            <a:r>
              <a:rPr lang="en-US" dirty="0" smtClean="0"/>
              <a:t>geography</a:t>
            </a:r>
            <a:endParaRPr lang="en-US" dirty="0"/>
          </a:p>
        </p:txBody>
      </p:sp>
      <p:pic>
        <p:nvPicPr>
          <p:cNvPr id="5" name="Content Placeholder 7" descr="Santee:SD River 1.JPG"/>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7406013" y="2025175"/>
            <a:ext cx="3709650" cy="31152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50691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491737"/>
            <a:ext cx="10515600" cy="1325563"/>
          </a:xfrm>
        </p:spPr>
        <p:txBody>
          <a:bodyPr>
            <a:normAutofit/>
          </a:bodyPr>
          <a:lstStyle/>
          <a:p>
            <a:r>
              <a:rPr lang="en-US" sz="3600" i="1" dirty="0" smtClean="0"/>
              <a:t>Added value:</a:t>
            </a:r>
            <a:br>
              <a:rPr lang="en-US" sz="3600" i="1" dirty="0" smtClean="0"/>
            </a:br>
            <a:r>
              <a:rPr lang="en-US" dirty="0" smtClean="0"/>
              <a:t>Local and national partnerships</a:t>
            </a:r>
            <a:endParaRPr lang="en-US" dirty="0"/>
          </a:p>
        </p:txBody>
      </p:sp>
      <p:sp>
        <p:nvSpPr>
          <p:cNvPr id="3" name="Content Placeholder 2"/>
          <p:cNvSpPr>
            <a:spLocks noGrp="1"/>
          </p:cNvSpPr>
          <p:nvPr>
            <p:ph idx="1"/>
          </p:nvPr>
        </p:nvSpPr>
        <p:spPr>
          <a:xfrm>
            <a:off x="838200" y="2180491"/>
            <a:ext cx="10515600" cy="3996471"/>
          </a:xfrm>
        </p:spPr>
        <p:txBody>
          <a:bodyPr>
            <a:normAutofit fontScale="77500" lnSpcReduction="20000"/>
          </a:bodyPr>
          <a:lstStyle/>
          <a:p>
            <a:pPr marL="0" indent="0">
              <a:buNone/>
            </a:pPr>
            <a:r>
              <a:rPr lang="en-US" dirty="0" smtClean="0"/>
              <a:t>A Reason to Survive</a:t>
            </a:r>
          </a:p>
          <a:p>
            <a:pPr marL="0" indent="0">
              <a:buNone/>
            </a:pPr>
            <a:r>
              <a:rPr lang="en-US" dirty="0" smtClean="0"/>
              <a:t>Big B’s Market &amp; Deli</a:t>
            </a:r>
          </a:p>
          <a:p>
            <a:pPr marL="0" indent="0">
              <a:buNone/>
            </a:pPr>
            <a:r>
              <a:rPr lang="en-US" dirty="0" err="1" smtClean="0"/>
              <a:t>Ecoparque</a:t>
            </a:r>
            <a:endParaRPr lang="en-US" dirty="0" smtClean="0"/>
          </a:p>
          <a:p>
            <a:pPr marL="0" indent="0">
              <a:buNone/>
            </a:pPr>
            <a:r>
              <a:rPr lang="en-US" dirty="0" smtClean="0"/>
              <a:t>Head Start</a:t>
            </a:r>
          </a:p>
          <a:p>
            <a:pPr marL="0" indent="0">
              <a:buNone/>
            </a:pPr>
            <a:r>
              <a:rPr lang="en-US" dirty="0" smtClean="0"/>
              <a:t>National City Historical Society</a:t>
            </a:r>
          </a:p>
          <a:p>
            <a:pPr marL="0" indent="0">
              <a:buNone/>
            </a:pPr>
            <a:r>
              <a:rPr lang="en-US" dirty="0" smtClean="0"/>
              <a:t>Olivewood Gardens &amp; Learning Center</a:t>
            </a:r>
          </a:p>
          <a:p>
            <a:pPr marL="0" indent="0">
              <a:buNone/>
            </a:pPr>
            <a:r>
              <a:rPr lang="en-US" dirty="0" smtClean="0"/>
              <a:t>Ocean Connectors</a:t>
            </a:r>
          </a:p>
          <a:p>
            <a:pPr marL="0" indent="0">
              <a:buNone/>
            </a:pPr>
            <a:r>
              <a:rPr lang="en-US" dirty="0" smtClean="0"/>
              <a:t>San Diego County</a:t>
            </a:r>
          </a:p>
          <a:p>
            <a:pPr marL="0" indent="0">
              <a:buNone/>
            </a:pPr>
            <a:r>
              <a:rPr lang="en-US" dirty="0" smtClean="0"/>
              <a:t>US Environmental Protection Agency</a:t>
            </a:r>
          </a:p>
        </p:txBody>
      </p:sp>
      <p:pic>
        <p:nvPicPr>
          <p:cNvPr id="8" name="Content Placeholder 11" descr="IMG_3783.JPG"/>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t="-27395" b="-27395"/>
          <a:stretch/>
        </p:blipFill>
        <p:spPr>
          <a:xfrm>
            <a:off x="9084770" y="1013678"/>
            <a:ext cx="2109787" cy="2333625"/>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17147" y="5256839"/>
            <a:ext cx="3048000" cy="1119399"/>
          </a:xfrm>
          <a:prstGeom prst="rect">
            <a:avLst/>
          </a:prstGeom>
          <a:ln>
            <a:noFill/>
          </a:ln>
          <a:effectLst>
            <a:outerShdw blurRad="292100" dist="139700" dir="2700000" algn="tl" rotWithShape="0">
              <a:srgbClr val="333333">
                <a:alpha val="65000"/>
              </a:srgbClr>
            </a:outerShdw>
          </a:effectLst>
        </p:spPr>
      </p:pic>
      <p:pic>
        <p:nvPicPr>
          <p:cNvPr id="9" name="Content Placeholder 13" descr="photo-1.JPG"/>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179192" y="3109096"/>
            <a:ext cx="3174608" cy="17845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24567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600" i="1" dirty="0"/>
              <a:t>Our momentum:</a:t>
            </a:r>
            <a:br>
              <a:rPr lang="en-US" sz="3600" i="1" dirty="0"/>
            </a:br>
            <a:r>
              <a:rPr lang="en-US" dirty="0" smtClean="0"/>
              <a:t>Positive press</a:t>
            </a:r>
            <a:endParaRPr lang="en-US" dirty="0"/>
          </a:p>
        </p:txBody>
      </p:sp>
      <p:pic>
        <p:nvPicPr>
          <p:cNvPr id="1035"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2393" y="1517793"/>
            <a:ext cx="4192827" cy="5264011"/>
          </a:xfrm>
          <a:prstGeom prst="rect">
            <a:avLst/>
          </a:prstGeom>
          <a:ln>
            <a:noFill/>
          </a:ln>
          <a:effectLst>
            <a:outerShdw blurRad="292100" dist="139700" dir="2700000" algn="tl" rotWithShape="0">
              <a:srgbClr val="333333">
                <a:alpha val="65000"/>
              </a:srgbClr>
            </a:outerShdw>
          </a:effectLst>
        </p:spPr>
      </p:pic>
      <p:pic>
        <p:nvPicPr>
          <p:cNvPr id="1034"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1897" y="2355996"/>
            <a:ext cx="5199107" cy="3951089"/>
          </a:xfrm>
          <a:prstGeom prst="rect">
            <a:avLst/>
          </a:prstGeom>
          <a:ln>
            <a:noFill/>
          </a:ln>
          <a:effectLst>
            <a:outerShdw blurRad="292100" dist="139700" dir="2700000" algn="tl" rotWithShape="0">
              <a:srgbClr val="333333">
                <a:alpha val="65000"/>
              </a:srgbClr>
            </a:outerShdw>
          </a:effectLst>
        </p:spPr>
      </p:pic>
      <p:pic>
        <p:nvPicPr>
          <p:cNvPr id="1032"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74139" y="1365393"/>
            <a:ext cx="4779823" cy="3616747"/>
          </a:xfrm>
          <a:prstGeom prst="rect">
            <a:avLst/>
          </a:prstGeom>
          <a:ln>
            <a:noFill/>
          </a:ln>
          <a:effectLst>
            <a:outerShdw blurRad="292100" dist="139700" dir="2700000" algn="tl" rotWithShape="0">
              <a:srgbClr val="333333">
                <a:alpha val="65000"/>
              </a:srgbClr>
            </a:outerShdw>
          </a:effectLst>
        </p:spPr>
      </p:pic>
      <p:pic>
        <p:nvPicPr>
          <p:cNvPr id="1033" name="Picture 9"/>
          <p:cNvPicPr>
            <a:picLocks noChangeAspect="1" noChangeArrowheads="1"/>
          </p:cNvPicPr>
          <p:nvPr/>
        </p:nvPicPr>
        <p:blipFill>
          <a:blip r:embed="rId6" cstate="screen">
            <a:extLst>
              <a:ext uri="{28A0092B-C50C-407E-A947-70E740481C1C}">
                <a14:useLocalDpi xmlns:a14="http://schemas.microsoft.com/office/drawing/2010/main"/>
              </a:ext>
            </a:extLst>
          </a:blip>
          <a:srcRect b="10638"/>
          <a:stretch>
            <a:fillRect/>
          </a:stretch>
        </p:blipFill>
        <p:spPr bwMode="auto">
          <a:xfrm>
            <a:off x="1494949" y="3498989"/>
            <a:ext cx="4763361" cy="3200400"/>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541321" y="1289189"/>
            <a:ext cx="3723231" cy="4343400"/>
          </a:xfrm>
          <a:prstGeom prst="rect">
            <a:avLst/>
          </a:prstGeom>
          <a:ln>
            <a:noFill/>
          </a:ln>
          <a:effectLst>
            <a:outerShdw blurRad="292100" dist="139700" dir="2700000" algn="tl" rotWithShape="0">
              <a:srgbClr val="333333">
                <a:alpha val="65000"/>
              </a:srgbClr>
            </a:outerShdw>
          </a:effectLst>
        </p:spPr>
      </p:pic>
      <p:pic>
        <p:nvPicPr>
          <p:cNvPr id="1029" name="Picture 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67157" y="2355991"/>
            <a:ext cx="4088007" cy="2871788"/>
          </a:xfrm>
          <a:prstGeom prst="rect">
            <a:avLst/>
          </a:prstGeom>
          <a:ln>
            <a:noFill/>
          </a:ln>
          <a:effectLst>
            <a:outerShdw blurRad="292100" dist="139700" dir="2700000" algn="tl" rotWithShape="0">
              <a:srgbClr val="333333">
                <a:alpha val="65000"/>
              </a:srgbClr>
            </a:outerShdw>
          </a:effectLst>
        </p:spPr>
      </p:pic>
      <p:pic>
        <p:nvPicPr>
          <p:cNvPr id="1028" name="Picture 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102744" y="2889389"/>
            <a:ext cx="5119629" cy="3276600"/>
          </a:xfrm>
          <a:prstGeom prst="rect">
            <a:avLst/>
          </a:prstGeom>
          <a:ln>
            <a:noFill/>
          </a:ln>
          <a:effectLst>
            <a:outerShdw blurRad="292100" dist="139700" dir="2700000" algn="tl" rotWithShape="0">
              <a:srgbClr val="333333">
                <a:alpha val="65000"/>
              </a:srgbClr>
            </a:outerShdw>
          </a:effectLst>
        </p:spPr>
      </p:pic>
      <p:pic>
        <p:nvPicPr>
          <p:cNvPr id="1031" name="Picture 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863741" y="3651389"/>
            <a:ext cx="4763363" cy="3046536"/>
          </a:xfrm>
          <a:prstGeom prst="rect">
            <a:avLst/>
          </a:prstGeom>
          <a:ln>
            <a:noFill/>
          </a:ln>
          <a:effectLst>
            <a:outerShdw blurRad="292100" dist="139700" dir="2700000" algn="tl" rotWithShape="0">
              <a:srgbClr val="333333">
                <a:alpha val="65000"/>
              </a:srgbClr>
            </a:outerShdw>
          </a:effectLst>
        </p:spPr>
      </p:pic>
      <p:pic>
        <p:nvPicPr>
          <p:cNvPr id="1030" name="Picture 6"/>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016291" y="1746391"/>
            <a:ext cx="5443916" cy="4662488"/>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660287" y="1679241"/>
            <a:ext cx="7169844" cy="3918563"/>
          </a:xfrm>
          <a:prstGeom prst="rect">
            <a:avLst/>
          </a:prstGeom>
          <a:ln>
            <a:noFill/>
          </a:ln>
          <a:effectLst>
            <a:outerShdw blurRad="292100" dist="139700" dir="2700000" algn="tl" rotWithShape="0">
              <a:srgbClr val="333333">
                <a:alpha val="65000"/>
              </a:srgbClr>
            </a:outerShdw>
          </a:effectLst>
        </p:spPr>
      </p:pic>
      <p:pic>
        <p:nvPicPr>
          <p:cNvPr id="13" name="Content Placeholder 3"/>
          <p:cNvPicPr>
            <a:picLocks noGrp="1" noChangeAspect="1"/>
          </p:cNvPicPr>
          <p:nvPr>
            <p:ph idx="1"/>
          </p:nvPr>
        </p:nvPicPr>
        <p:blipFill rotWithShape="1">
          <a:blip r:embed="rId13" cstate="screen">
            <a:extLst>
              <a:ext uri="{28A0092B-C50C-407E-A947-70E740481C1C}">
                <a14:useLocalDpi xmlns:a14="http://schemas.microsoft.com/office/drawing/2010/main"/>
              </a:ext>
            </a:extLst>
          </a:blip>
          <a:srcRect t="-1"/>
          <a:stretch/>
        </p:blipFill>
        <p:spPr>
          <a:xfrm>
            <a:off x="902340" y="1455261"/>
            <a:ext cx="2770485" cy="4953619"/>
          </a:xfrm>
          <a:prstGeom prst="rect">
            <a:avLst/>
          </a:prstGeom>
        </p:spPr>
      </p:pic>
      <p:pic>
        <p:nvPicPr>
          <p:cNvPr id="14" name="Content Placeholder 6"/>
          <p:cNvPicPr>
            <a:picLocks noChangeAspect="1"/>
          </p:cNvPicPr>
          <p:nvPr/>
        </p:nvPicPr>
        <p:blipFill rotWithShape="1">
          <a:blip r:embed="rId14" cstate="screen">
            <a:extLst>
              <a:ext uri="{28A0092B-C50C-407E-A947-70E740481C1C}">
                <a14:useLocalDpi xmlns:a14="http://schemas.microsoft.com/office/drawing/2010/main"/>
              </a:ext>
            </a:extLst>
          </a:blip>
          <a:srcRect b="-22"/>
          <a:stretch/>
        </p:blipFill>
        <p:spPr>
          <a:xfrm>
            <a:off x="4432171" y="1268889"/>
            <a:ext cx="3506912" cy="5244303"/>
          </a:xfrm>
          <a:prstGeom prst="rect">
            <a:avLst/>
          </a:prstGeom>
        </p:spPr>
      </p:pic>
      <p:pic>
        <p:nvPicPr>
          <p:cNvPr id="17" name="Content Placeholder 9"/>
          <p:cNvPicPr>
            <a:picLocks noChangeAspect="1"/>
          </p:cNvPicPr>
          <p:nvPr/>
        </p:nvPicPr>
        <p:blipFill rotWithShape="1">
          <a:blip r:embed="rId15" cstate="screen">
            <a:extLst>
              <a:ext uri="{28A0092B-C50C-407E-A947-70E740481C1C}">
                <a14:useLocalDpi xmlns:a14="http://schemas.microsoft.com/office/drawing/2010/main"/>
              </a:ext>
            </a:extLst>
          </a:blip>
          <a:srcRect b="-24"/>
          <a:stretch/>
        </p:blipFill>
        <p:spPr>
          <a:xfrm>
            <a:off x="8406965" y="520641"/>
            <a:ext cx="3550019" cy="5956699"/>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16"/>
          <a:stretch>
            <a:fillRect/>
          </a:stretch>
        </p:blipFill>
        <p:spPr>
          <a:xfrm>
            <a:off x="4893783" y="857364"/>
            <a:ext cx="4297680" cy="5283253"/>
          </a:xfrm>
          <a:prstGeom prst="rect">
            <a:avLst/>
          </a:prstGeom>
          <a:ln>
            <a:noFill/>
          </a:ln>
          <a:effectLst>
            <a:outerShdw blurRad="292100" dist="139700" dir="2700000" algn="tl" rotWithShape="0">
              <a:srgbClr val="333333">
                <a:alpha val="65000"/>
              </a:srgbClr>
            </a:outerShdw>
          </a:effectLst>
        </p:spPr>
      </p:pic>
      <p:pic>
        <p:nvPicPr>
          <p:cNvPr id="3" name="Picture 2" descr="Screen Shot 2016-06-04 at 8.01.32 PM.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81141" y="1257941"/>
            <a:ext cx="5069513" cy="4488719"/>
          </a:xfrm>
          <a:prstGeom prst="rect">
            <a:avLst/>
          </a:prstGeom>
        </p:spPr>
      </p:pic>
      <p:pic>
        <p:nvPicPr>
          <p:cNvPr id="4" name="Picture 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87219" y="1843088"/>
            <a:ext cx="5699328" cy="42744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9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5400" dirty="0" smtClean="0"/>
              <a:t>Thank you!</a:t>
            </a:r>
            <a:endParaRPr lang="en-US" sz="5400" dirty="0"/>
          </a:p>
        </p:txBody>
      </p:sp>
      <p:sp>
        <p:nvSpPr>
          <p:cNvPr id="3" name="Content Placeholder 2"/>
          <p:cNvSpPr>
            <a:spLocks noGrp="1"/>
          </p:cNvSpPr>
          <p:nvPr>
            <p:ph idx="1"/>
          </p:nvPr>
        </p:nvSpPr>
        <p:spPr/>
        <p:txBody>
          <a:bodyPr/>
          <a:lstStyle/>
          <a:p>
            <a:pPr marL="0" indent="0">
              <a:buNone/>
            </a:pPr>
            <a:r>
              <a:rPr lang="en-US" i="1" dirty="0" smtClean="0"/>
              <a:t>Contact:</a:t>
            </a:r>
          </a:p>
          <a:p>
            <a:pPr marL="0" indent="0">
              <a:buNone/>
            </a:pPr>
            <a:r>
              <a:rPr lang="en-US" sz="3100" dirty="0"/>
              <a:t>Jessica Barlow, Director</a:t>
            </a:r>
          </a:p>
          <a:p>
            <a:pPr marL="0" indent="0">
              <a:buNone/>
            </a:pPr>
            <a:r>
              <a:rPr lang="en-US" sz="3100" dirty="0"/>
              <a:t>The Sage Project</a:t>
            </a:r>
          </a:p>
          <a:p>
            <a:pPr marL="0" indent="0">
              <a:buNone/>
            </a:pPr>
            <a:r>
              <a:rPr lang="en-US" sz="3100" dirty="0"/>
              <a:t>San Diego State University</a:t>
            </a:r>
          </a:p>
          <a:p>
            <a:pPr marL="0" indent="0">
              <a:buNone/>
            </a:pPr>
            <a:r>
              <a:rPr lang="en-US" sz="3100" dirty="0"/>
              <a:t>619-594-3807</a:t>
            </a:r>
          </a:p>
          <a:p>
            <a:pPr marL="0" indent="0">
              <a:buNone/>
            </a:pPr>
            <a:r>
              <a:rPr lang="en-US" sz="3100" dirty="0">
                <a:hlinkClick r:id="rId3"/>
              </a:rPr>
              <a:t>jessica.barlow@sdsu.edu</a:t>
            </a:r>
            <a:r>
              <a:rPr lang="en-US" sz="3100" dirty="0"/>
              <a:t> </a:t>
            </a:r>
            <a:r>
              <a:rPr lang="en-US" sz="3100" dirty="0" smtClean="0"/>
              <a:t>			</a:t>
            </a:r>
            <a:r>
              <a:rPr lang="en-US" sz="3100" dirty="0" smtClean="0">
                <a:hlinkClick r:id="rId4"/>
              </a:rPr>
              <a:t>sage.sdsu.edu</a:t>
            </a:r>
            <a:endParaRPr lang="en-US" sz="3100" dirty="0"/>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63707" y="1898664"/>
            <a:ext cx="5274855" cy="2332574"/>
          </a:xfrm>
          <a:prstGeom prst="rect">
            <a:avLst/>
          </a:prstGeom>
        </p:spPr>
      </p:pic>
    </p:spTree>
    <p:extLst>
      <p:ext uri="{BB962C8B-B14F-4D97-AF65-F5344CB8AC3E}">
        <p14:creationId xmlns:p14="http://schemas.microsoft.com/office/powerpoint/2010/main" val="15297322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Sage Project model</a:t>
            </a:r>
            <a:endParaRPr lang="en-US" dirty="0"/>
          </a:p>
        </p:txBody>
      </p:sp>
      <p:sp>
        <p:nvSpPr>
          <p:cNvPr id="3" name="Content Placeholder 2"/>
          <p:cNvSpPr>
            <a:spLocks noGrp="1"/>
          </p:cNvSpPr>
          <p:nvPr>
            <p:ph idx="1"/>
          </p:nvPr>
        </p:nvSpPr>
        <p:spPr/>
        <p:txBody>
          <a:bodyPr/>
          <a:lstStyle/>
          <a:p>
            <a:r>
              <a:rPr lang="en-US" dirty="0" smtClean="0"/>
              <a:t>Connect </a:t>
            </a:r>
            <a:r>
              <a:rPr lang="en-US" i="1" u="sng" dirty="0" smtClean="0"/>
              <a:t>existing</a:t>
            </a:r>
            <a:r>
              <a:rPr lang="en-US" dirty="0" smtClean="0"/>
              <a:t> faculty teaching </a:t>
            </a:r>
            <a:r>
              <a:rPr lang="en-US" i="1" u="sng" dirty="0" smtClean="0"/>
              <a:t>existing</a:t>
            </a:r>
            <a:r>
              <a:rPr lang="en-US" dirty="0" smtClean="0"/>
              <a:t> courses with </a:t>
            </a:r>
            <a:r>
              <a:rPr lang="en-US" i="1" u="sng" dirty="0" smtClean="0"/>
              <a:t>existing</a:t>
            </a:r>
            <a:r>
              <a:rPr lang="en-US" dirty="0" smtClean="0"/>
              <a:t> projects to real-world projects that address social, economic, and environmental goals for the Lemon Grove community </a:t>
            </a:r>
          </a:p>
        </p:txBody>
      </p:sp>
    </p:spTree>
    <p:extLst>
      <p:ext uri="{BB962C8B-B14F-4D97-AF65-F5344CB8AC3E}">
        <p14:creationId xmlns:p14="http://schemas.microsoft.com/office/powerpoint/2010/main" val="9213340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mtClean="0"/>
              <a:t>The Sage Project mission</a:t>
            </a:r>
            <a:endParaRPr lang="en-US" dirty="0" smtClean="0"/>
          </a:p>
        </p:txBody>
      </p:sp>
      <p:sp>
        <p:nvSpPr>
          <p:cNvPr id="8195" name="Content Placeholder 2"/>
          <p:cNvSpPr>
            <a:spLocks noGrp="1"/>
          </p:cNvSpPr>
          <p:nvPr>
            <p:ph idx="1"/>
          </p:nvPr>
        </p:nvSpPr>
        <p:spPr/>
        <p:txBody>
          <a:bodyPr/>
          <a:lstStyle/>
          <a:p>
            <a:pPr lvl="0"/>
            <a:r>
              <a:rPr lang="en-US" dirty="0" smtClean="0"/>
              <a:t>Students engage in meaningful, real-world projects and make positive contributions to communities in SDSU’s service area</a:t>
            </a:r>
          </a:p>
          <a:p>
            <a:r>
              <a:rPr lang="en-US" dirty="0" smtClean="0"/>
              <a:t>City gets creative ideas, designs, solutions, and resources that create momentum for moving projects forward</a:t>
            </a:r>
          </a:p>
        </p:txBody>
      </p:sp>
    </p:spTree>
    <p:extLst>
      <p:ext uri="{BB962C8B-B14F-4D97-AF65-F5344CB8AC3E}">
        <p14:creationId xmlns:p14="http://schemas.microsoft.com/office/powerpoint/2010/main" val="38265957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Transforming knowledge to practice</a:t>
            </a:r>
            <a:endParaRPr lang="en-US" dirty="0"/>
          </a:p>
        </p:txBody>
      </p:sp>
      <p:sp>
        <p:nvSpPr>
          <p:cNvPr id="3" name="Content Placeholder 2"/>
          <p:cNvSpPr>
            <a:spLocks noGrp="1"/>
          </p:cNvSpPr>
          <p:nvPr>
            <p:ph idx="1"/>
          </p:nvPr>
        </p:nvSpPr>
        <p:spPr/>
        <p:txBody>
          <a:bodyPr/>
          <a:lstStyle/>
          <a:p>
            <a:pPr marL="0" indent="0">
              <a:buNone/>
            </a:pPr>
            <a:r>
              <a:rPr lang="en-US" b="1" dirty="0" smtClean="0"/>
              <a:t>Universities offer…</a:t>
            </a:r>
          </a:p>
          <a:p>
            <a:r>
              <a:rPr lang="en-US" dirty="0" smtClean="0"/>
              <a:t>Thousands of students eager to tackle meaningful projects</a:t>
            </a:r>
          </a:p>
          <a:p>
            <a:r>
              <a:rPr lang="en-US" dirty="0" smtClean="0"/>
              <a:t>Faculty experts (researchers, industry professionals)</a:t>
            </a:r>
          </a:p>
          <a:p>
            <a:r>
              <a:rPr lang="en-US" dirty="0" smtClean="0"/>
              <a:t>Unlimited access to new knowledge</a:t>
            </a:r>
          </a:p>
          <a:p>
            <a:r>
              <a:rPr lang="en-US" dirty="0" smtClean="0"/>
              <a:t>Innovation</a:t>
            </a:r>
            <a:endParaRPr lang="en-US" dirty="0"/>
          </a:p>
        </p:txBody>
      </p:sp>
    </p:spTree>
    <p:extLst>
      <p:ext uri="{BB962C8B-B14F-4D97-AF65-F5344CB8AC3E}">
        <p14:creationId xmlns:p14="http://schemas.microsoft.com/office/powerpoint/2010/main" val="31534910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500" dirty="0"/>
              <a:t>The EPIC Network</a:t>
            </a:r>
          </a:p>
        </p:txBody>
      </p:sp>
      <p:sp>
        <p:nvSpPr>
          <p:cNvPr id="3" name="Content Placeholder 2"/>
          <p:cNvSpPr>
            <a:spLocks noGrp="1"/>
          </p:cNvSpPr>
          <p:nvPr>
            <p:ph sz="half" idx="1"/>
          </p:nvPr>
        </p:nvSpPr>
        <p:spPr/>
        <p:txBody>
          <a:bodyPr>
            <a:normAutofit fontScale="92500" lnSpcReduction="20000"/>
          </a:bodyPr>
          <a:lstStyle/>
          <a:p>
            <a:r>
              <a:rPr lang="en-US" dirty="0" smtClean="0"/>
              <a:t>Educational </a:t>
            </a:r>
            <a:r>
              <a:rPr lang="en-US" dirty="0"/>
              <a:t>Partnerships for Innovation in Communities (EPIC) Network</a:t>
            </a:r>
          </a:p>
          <a:p>
            <a:r>
              <a:rPr lang="en-US" dirty="0"/>
              <a:t>Approximately 30 programs across the </a:t>
            </a:r>
            <a:r>
              <a:rPr lang="en-US" dirty="0" smtClean="0"/>
              <a:t>US (and one in Israel) </a:t>
            </a:r>
          </a:p>
          <a:p>
            <a:r>
              <a:rPr lang="en-US" dirty="0" smtClean="0"/>
              <a:t>Network members serve as resources </a:t>
            </a:r>
            <a:r>
              <a:rPr lang="en-US" dirty="0"/>
              <a:t>for </a:t>
            </a:r>
            <a:r>
              <a:rPr lang="en-US" dirty="0" smtClean="0"/>
              <a:t>each other and </a:t>
            </a:r>
            <a:r>
              <a:rPr lang="en-US" dirty="0"/>
              <a:t>prospective members</a:t>
            </a:r>
          </a:p>
        </p:txBody>
      </p:sp>
      <p:pic>
        <p:nvPicPr>
          <p:cNvPr id="5" name="Content Placeholder 4" descr="Screen Shot 2016-05-28 at 4.43.34 AM.png"/>
          <p:cNvPicPr>
            <a:picLocks noGrp="1" noChangeAspect="1"/>
          </p:cNvPicPr>
          <p:nvPr>
            <p:ph sz="half" idx="2"/>
          </p:nvPr>
        </p:nvPicPr>
        <p:blipFill>
          <a:blip r:embed="rId3">
            <a:extLst>
              <a:ext uri="{28A0092B-C50C-407E-A947-70E740481C1C}">
                <a14:useLocalDpi xmlns:a14="http://schemas.microsoft.com/office/drawing/2010/main" val="0"/>
              </a:ext>
            </a:extLst>
          </a:blip>
          <a:srcRect l="7713" r="7713"/>
          <a:stretch>
            <a:fillRect/>
          </a:stretch>
        </p:blipFill>
        <p:spPr/>
      </p:pic>
    </p:spTree>
    <p:extLst>
      <p:ext uri="{BB962C8B-B14F-4D97-AF65-F5344CB8AC3E}">
        <p14:creationId xmlns:p14="http://schemas.microsoft.com/office/powerpoint/2010/main" val="4659413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Sage Project @ SDSU replication</a:t>
            </a:r>
            <a:endParaRPr lang="en-US" dirty="0"/>
          </a:p>
        </p:txBody>
      </p:sp>
      <p:sp>
        <p:nvSpPr>
          <p:cNvPr id="3" name="Content Placeholder 2"/>
          <p:cNvSpPr>
            <a:spLocks noGrp="1"/>
          </p:cNvSpPr>
          <p:nvPr>
            <p:ph sz="half" idx="1"/>
          </p:nvPr>
        </p:nvSpPr>
        <p:spPr/>
        <p:txBody>
          <a:bodyPr/>
          <a:lstStyle/>
          <a:p>
            <a:r>
              <a:rPr lang="en-US" dirty="0" smtClean="0"/>
              <a:t>Launched in 2013</a:t>
            </a:r>
          </a:p>
          <a:p>
            <a:r>
              <a:rPr lang="en-US" dirty="0" smtClean="0"/>
              <a:t>First in California</a:t>
            </a:r>
          </a:p>
          <a:p>
            <a:r>
              <a:rPr lang="en-US" dirty="0" smtClean="0"/>
              <a:t>Four community partners</a:t>
            </a:r>
          </a:p>
          <a:p>
            <a:r>
              <a:rPr lang="en-US" dirty="0" smtClean="0"/>
              <a:t>Lots of momentum</a:t>
            </a:r>
            <a:endParaRPr lang="en-US" dirty="0"/>
          </a:p>
        </p:txBody>
      </p:sp>
      <p:pic>
        <p:nvPicPr>
          <p:cNvPr id="5" name="Content Placeholder 4" descr="sage_vertical_logo.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37237" r="-37237"/>
          <a:stretch>
            <a:fillRect/>
          </a:stretch>
        </p:blipFill>
        <p:spPr>
          <a:xfrm>
            <a:off x="7055661" y="1972935"/>
            <a:ext cx="4298139" cy="3609437"/>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491" y="5648562"/>
            <a:ext cx="3879959" cy="781031"/>
          </a:xfrm>
          <a:prstGeom prst="rect">
            <a:avLst/>
          </a:prstGeom>
        </p:spPr>
      </p:pic>
    </p:spTree>
    <p:extLst>
      <p:ext uri="{BB962C8B-B14F-4D97-AF65-F5344CB8AC3E}">
        <p14:creationId xmlns:p14="http://schemas.microsoft.com/office/powerpoint/2010/main" val="34506815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58240" y="1878464"/>
            <a:ext cx="5989320" cy="3850545"/>
          </a:xfrm>
        </p:spPr>
      </p:pic>
      <p:sp>
        <p:nvSpPr>
          <p:cNvPr id="5" name="Title 4"/>
          <p:cNvSpPr>
            <a:spLocks noGrp="1"/>
          </p:cNvSpPr>
          <p:nvPr>
            <p:ph type="title"/>
          </p:nvPr>
        </p:nvSpPr>
        <p:spPr/>
        <p:txBody>
          <a:bodyPr/>
          <a:lstStyle/>
          <a:p>
            <a:r>
              <a:rPr lang="en-US" sz="3600" i="1" dirty="0" smtClean="0"/>
              <a:t>Community impact:</a:t>
            </a:r>
            <a:r>
              <a:rPr lang="en-US" sz="3600" dirty="0" smtClean="0"/>
              <a:t/>
            </a:r>
            <a:br>
              <a:rPr lang="en-US" sz="3600" dirty="0" smtClean="0"/>
            </a:br>
            <a:r>
              <a:rPr lang="en-US" dirty="0" smtClean="0"/>
              <a:t>Partnerships</a:t>
            </a:r>
            <a:endParaRPr lang="en-US" i="1" dirty="0"/>
          </a:p>
        </p:txBody>
      </p:sp>
      <p:pic>
        <p:nvPicPr>
          <p:cNvPr id="9" name="Picture 8" descr="Baja ma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5034" y="2281865"/>
            <a:ext cx="2409314" cy="2931645"/>
          </a:xfrm>
          <a:prstGeom prst="rect">
            <a:avLst/>
          </a:prstGeom>
        </p:spPr>
      </p:pic>
      <p:pic>
        <p:nvPicPr>
          <p:cNvPr id="12" name="Content Placeholder 11" descr="Map_of_Territorio_Sur_de_Baja_California.PNG"/>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t="-11509" b="-11509"/>
          <a:stretch>
            <a:fillRect/>
          </a:stretch>
        </p:blipFill>
        <p:spPr>
          <a:xfrm>
            <a:off x="7477388" y="3345068"/>
            <a:ext cx="2345110" cy="1969346"/>
          </a:xfrm>
        </p:spPr>
      </p:pic>
      <p:sp>
        <p:nvSpPr>
          <p:cNvPr id="14" name="TextBox 13"/>
          <p:cNvSpPr txBox="1"/>
          <p:nvPr/>
        </p:nvSpPr>
        <p:spPr>
          <a:xfrm>
            <a:off x="3351453" y="4190147"/>
            <a:ext cx="623455" cy="523220"/>
          </a:xfrm>
          <a:prstGeom prst="rect">
            <a:avLst/>
          </a:prstGeom>
          <a:noFill/>
        </p:spPr>
        <p:txBody>
          <a:bodyPr wrap="square" rtlCol="0">
            <a:spAutoFit/>
          </a:bodyPr>
          <a:lstStyle/>
          <a:p>
            <a:r>
              <a:rPr lang="en-US" sz="1400" dirty="0" smtClean="0">
                <a:solidFill>
                  <a:schemeClr val="bg1"/>
                </a:solidFill>
              </a:rPr>
              <a:t>San Diego</a:t>
            </a:r>
            <a:endParaRPr lang="en-US" sz="1400" dirty="0">
              <a:solidFill>
                <a:schemeClr val="bg1"/>
              </a:solidFill>
            </a:endParaRPr>
          </a:p>
        </p:txBody>
      </p:sp>
      <p:sp>
        <p:nvSpPr>
          <p:cNvPr id="15" name="TextBox 14"/>
          <p:cNvSpPr txBox="1"/>
          <p:nvPr/>
        </p:nvSpPr>
        <p:spPr>
          <a:xfrm>
            <a:off x="4461460" y="3823972"/>
            <a:ext cx="752290" cy="319314"/>
          </a:xfrm>
          <a:prstGeom prst="rect">
            <a:avLst/>
          </a:prstGeom>
          <a:noFill/>
        </p:spPr>
        <p:txBody>
          <a:bodyPr wrap="square" rtlCol="0">
            <a:spAutoFit/>
          </a:bodyPr>
          <a:lstStyle/>
          <a:p>
            <a:r>
              <a:rPr lang="en-US" sz="1400" dirty="0" smtClean="0"/>
              <a:t>Santee</a:t>
            </a:r>
            <a:endParaRPr lang="en-US" sz="1400" dirty="0"/>
          </a:p>
        </p:txBody>
      </p:sp>
      <p:cxnSp>
        <p:nvCxnSpPr>
          <p:cNvPr id="17" name="Straight Arrow Connector 16"/>
          <p:cNvCxnSpPr>
            <a:stCxn id="15" idx="1"/>
          </p:cNvCxnSpPr>
          <p:nvPr/>
        </p:nvCxnSpPr>
        <p:spPr>
          <a:xfrm flipH="1">
            <a:off x="4219006" y="3983629"/>
            <a:ext cx="242454" cy="325253"/>
          </a:xfrm>
          <a:prstGeom prst="straightConnector1">
            <a:avLst/>
          </a:prstGeom>
          <a:ln>
            <a:solidFill>
              <a:srgbClr val="000000"/>
            </a:solidFill>
            <a:tailEnd type="arrow" w="sm" len="sm"/>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658398" y="5030326"/>
            <a:ext cx="1229599" cy="319314"/>
          </a:xfrm>
          <a:prstGeom prst="rect">
            <a:avLst/>
          </a:prstGeom>
          <a:noFill/>
        </p:spPr>
        <p:txBody>
          <a:bodyPr wrap="square" rtlCol="0">
            <a:spAutoFit/>
          </a:bodyPr>
          <a:lstStyle/>
          <a:p>
            <a:r>
              <a:rPr lang="en-US" sz="1400" dirty="0" smtClean="0"/>
              <a:t>National City</a:t>
            </a:r>
            <a:endParaRPr lang="en-US" sz="1400" dirty="0"/>
          </a:p>
        </p:txBody>
      </p:sp>
      <p:cxnSp>
        <p:nvCxnSpPr>
          <p:cNvPr id="20" name="Straight Arrow Connector 19"/>
          <p:cNvCxnSpPr>
            <a:stCxn id="19" idx="1"/>
          </p:cNvCxnSpPr>
          <p:nvPr/>
        </p:nvCxnSpPr>
        <p:spPr>
          <a:xfrm flipH="1" flipV="1">
            <a:off x="3790182" y="5097291"/>
            <a:ext cx="868216" cy="92692"/>
          </a:xfrm>
          <a:prstGeom prst="straightConnector1">
            <a:avLst/>
          </a:prstGeom>
          <a:ln>
            <a:solidFill>
              <a:srgbClr val="000000"/>
            </a:solidFill>
            <a:tailEnd type="arrow" w="sm" len="sm"/>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7985149" y="2484581"/>
            <a:ext cx="1267692" cy="307777"/>
            <a:chOff x="7985149" y="2484581"/>
            <a:chExt cx="1267692" cy="307777"/>
          </a:xfrm>
        </p:grpSpPr>
        <p:sp>
          <p:nvSpPr>
            <p:cNvPr id="22" name="TextBox 21"/>
            <p:cNvSpPr txBox="1"/>
            <p:nvPr/>
          </p:nvSpPr>
          <p:spPr>
            <a:xfrm>
              <a:off x="7985149" y="2484581"/>
              <a:ext cx="716963" cy="307777"/>
            </a:xfrm>
            <a:prstGeom prst="rect">
              <a:avLst/>
            </a:prstGeom>
            <a:noFill/>
          </p:spPr>
          <p:txBody>
            <a:bodyPr wrap="none" rtlCol="0">
              <a:spAutoFit/>
            </a:bodyPr>
            <a:lstStyle/>
            <a:p>
              <a:r>
                <a:rPr lang="en-US" sz="1400" dirty="0" smtClean="0"/>
                <a:t>Tijuana</a:t>
              </a:r>
              <a:endParaRPr lang="en-US" sz="1400" dirty="0"/>
            </a:p>
          </p:txBody>
        </p:sp>
        <p:cxnSp>
          <p:nvCxnSpPr>
            <p:cNvPr id="23" name="Straight Arrow Connector 22"/>
            <p:cNvCxnSpPr/>
            <p:nvPr/>
          </p:nvCxnSpPr>
          <p:spPr>
            <a:xfrm flipV="1">
              <a:off x="8677876" y="2516909"/>
              <a:ext cx="574965" cy="144652"/>
            </a:xfrm>
            <a:prstGeom prst="straightConnector1">
              <a:avLst/>
            </a:prstGeom>
            <a:ln>
              <a:solidFill>
                <a:srgbClr val="000000"/>
              </a:solidFill>
              <a:tailEnd type="arrow" w="sm" len="sm"/>
            </a:ln>
          </p:spPr>
          <p:style>
            <a:lnRef idx="2">
              <a:schemeClr val="accent1"/>
            </a:lnRef>
            <a:fillRef idx="0">
              <a:schemeClr val="accent1"/>
            </a:fillRef>
            <a:effectRef idx="1">
              <a:schemeClr val="accent1"/>
            </a:effectRef>
            <a:fontRef idx="minor">
              <a:schemeClr val="tx1"/>
            </a:fontRef>
          </p:style>
        </p:cxnSp>
      </p:grpSp>
      <p:sp>
        <p:nvSpPr>
          <p:cNvPr id="25" name="Rectangle 24"/>
          <p:cNvSpPr/>
          <p:nvPr/>
        </p:nvSpPr>
        <p:spPr>
          <a:xfrm>
            <a:off x="412750" y="6174085"/>
            <a:ext cx="11445875" cy="553998"/>
          </a:xfrm>
          <a:prstGeom prst="rect">
            <a:avLst/>
          </a:prstGeom>
        </p:spPr>
        <p:txBody>
          <a:bodyPr wrap="square">
            <a:spAutoFit/>
          </a:bodyPr>
          <a:lstStyle/>
          <a:p>
            <a:r>
              <a:rPr lang="en-US" sz="1000" dirty="0" smtClean="0">
                <a:solidFill>
                  <a:schemeClr val="bg2">
                    <a:lumMod val="75000"/>
                  </a:schemeClr>
                </a:solidFill>
              </a:rPr>
              <a:t>Retrieved and </a:t>
            </a:r>
            <a:r>
              <a:rPr lang="en-US" sz="1000" dirty="0">
                <a:solidFill>
                  <a:schemeClr val="bg2">
                    <a:lumMod val="75000"/>
                  </a:schemeClr>
                </a:solidFill>
              </a:rPr>
              <a:t>adapted </a:t>
            </a:r>
            <a:r>
              <a:rPr lang="en-US" sz="1000" dirty="0" smtClean="0">
                <a:solidFill>
                  <a:schemeClr val="bg2">
                    <a:lumMod val="75000"/>
                  </a:schemeClr>
                </a:solidFill>
              </a:rPr>
              <a:t>from </a:t>
            </a:r>
            <a:r>
              <a:rPr lang="en-US" sz="1000" dirty="0" err="1">
                <a:solidFill>
                  <a:schemeClr val="bg2">
                    <a:lumMod val="75000"/>
                  </a:schemeClr>
                </a:solidFill>
              </a:rPr>
              <a:t>Arkyan</a:t>
            </a:r>
            <a:r>
              <a:rPr lang="en-US" sz="1000" dirty="0">
                <a:solidFill>
                  <a:schemeClr val="bg2">
                    <a:lumMod val="75000"/>
                  </a:schemeClr>
                </a:solidFill>
              </a:rPr>
              <a:t> [GFDL (http://</a:t>
            </a:r>
            <a:r>
              <a:rPr lang="en-US" sz="1000" dirty="0" err="1">
                <a:solidFill>
                  <a:schemeClr val="bg2">
                    <a:lumMod val="75000"/>
                  </a:schemeClr>
                </a:solidFill>
              </a:rPr>
              <a:t>www.gnu.org</a:t>
            </a:r>
            <a:r>
              <a:rPr lang="en-US" sz="1000" dirty="0">
                <a:solidFill>
                  <a:schemeClr val="bg2">
                    <a:lumMod val="75000"/>
                  </a:schemeClr>
                </a:solidFill>
              </a:rPr>
              <a:t>/</a:t>
            </a:r>
            <a:r>
              <a:rPr lang="en-US" sz="1000" dirty="0" err="1">
                <a:solidFill>
                  <a:schemeClr val="bg2">
                    <a:lumMod val="75000"/>
                  </a:schemeClr>
                </a:solidFill>
              </a:rPr>
              <a:t>copyleft</a:t>
            </a:r>
            <a:r>
              <a:rPr lang="en-US" sz="1000" dirty="0">
                <a:solidFill>
                  <a:schemeClr val="bg2">
                    <a:lumMod val="75000"/>
                  </a:schemeClr>
                </a:solidFill>
              </a:rPr>
              <a:t>/</a:t>
            </a:r>
            <a:r>
              <a:rPr lang="en-US" sz="1000" dirty="0" err="1">
                <a:solidFill>
                  <a:schemeClr val="bg2">
                    <a:lumMod val="75000"/>
                  </a:schemeClr>
                </a:solidFill>
              </a:rPr>
              <a:t>fdl.html</a:t>
            </a:r>
            <a:r>
              <a:rPr lang="en-US" sz="1000" dirty="0">
                <a:solidFill>
                  <a:schemeClr val="bg2">
                    <a:lumMod val="75000"/>
                  </a:schemeClr>
                </a:solidFill>
              </a:rPr>
              <a:t>), CC-BY-SA-3.0 (http://</a:t>
            </a:r>
            <a:r>
              <a:rPr lang="en-US" sz="1000" dirty="0" err="1">
                <a:solidFill>
                  <a:schemeClr val="bg2">
                    <a:lumMod val="75000"/>
                  </a:schemeClr>
                </a:solidFill>
              </a:rPr>
              <a:t>creativecommons.org</a:t>
            </a:r>
            <a:r>
              <a:rPr lang="en-US" sz="1000" dirty="0">
                <a:solidFill>
                  <a:schemeClr val="bg2">
                    <a:lumMod val="75000"/>
                  </a:schemeClr>
                </a:solidFill>
              </a:rPr>
              <a:t>/licenses/by-</a:t>
            </a:r>
            <a:r>
              <a:rPr lang="en-US" sz="1000" dirty="0" err="1">
                <a:solidFill>
                  <a:schemeClr val="bg2">
                    <a:lumMod val="75000"/>
                  </a:schemeClr>
                </a:solidFill>
              </a:rPr>
              <a:t>sa</a:t>
            </a:r>
            <a:r>
              <a:rPr lang="en-US" sz="1000" dirty="0">
                <a:solidFill>
                  <a:schemeClr val="bg2">
                    <a:lumMod val="75000"/>
                  </a:schemeClr>
                </a:solidFill>
              </a:rPr>
              <a:t>/3.0/) or CC BY-SA 2.5-2.0-1.0 (http://</a:t>
            </a:r>
            <a:r>
              <a:rPr lang="en-US" sz="1000" dirty="0" err="1">
                <a:solidFill>
                  <a:schemeClr val="bg2">
                    <a:lumMod val="75000"/>
                  </a:schemeClr>
                </a:solidFill>
              </a:rPr>
              <a:t>creativecommons.org</a:t>
            </a:r>
            <a:r>
              <a:rPr lang="en-US" sz="1000" dirty="0">
                <a:solidFill>
                  <a:schemeClr val="bg2">
                    <a:lumMod val="75000"/>
                  </a:schemeClr>
                </a:solidFill>
              </a:rPr>
              <a:t>/licenses/by-</a:t>
            </a:r>
            <a:r>
              <a:rPr lang="en-US" sz="1000" dirty="0" err="1">
                <a:solidFill>
                  <a:schemeClr val="bg2">
                    <a:lumMod val="75000"/>
                  </a:schemeClr>
                </a:solidFill>
              </a:rPr>
              <a:t>sa</a:t>
            </a:r>
            <a:r>
              <a:rPr lang="en-US" sz="1000" dirty="0">
                <a:solidFill>
                  <a:schemeClr val="bg2">
                    <a:lumMod val="75000"/>
                  </a:schemeClr>
                </a:solidFill>
              </a:rPr>
              <a:t>/2.5-2.0-1.0)], via Wikimedia Commons; </a:t>
            </a:r>
            <a:r>
              <a:rPr lang="en-US" sz="1000" dirty="0" smtClean="0">
                <a:solidFill>
                  <a:schemeClr val="bg2">
                    <a:lumMod val="75000"/>
                  </a:schemeClr>
                </a:solidFill>
              </a:rPr>
              <a:t>[</a:t>
            </a:r>
            <a:r>
              <a:rPr lang="en-US" sz="1000" dirty="0">
                <a:solidFill>
                  <a:schemeClr val="bg2">
                    <a:lumMod val="75000"/>
                  </a:schemeClr>
                </a:solidFill>
              </a:rPr>
              <a:t>GFDL (http://</a:t>
            </a:r>
            <a:r>
              <a:rPr lang="en-US" sz="1000" dirty="0" err="1">
                <a:solidFill>
                  <a:schemeClr val="bg2">
                    <a:lumMod val="75000"/>
                  </a:schemeClr>
                </a:solidFill>
              </a:rPr>
              <a:t>www.gnu.org</a:t>
            </a:r>
            <a:r>
              <a:rPr lang="en-US" sz="1000" dirty="0">
                <a:solidFill>
                  <a:schemeClr val="bg2">
                    <a:lumMod val="75000"/>
                  </a:schemeClr>
                </a:solidFill>
              </a:rPr>
              <a:t>/</a:t>
            </a:r>
            <a:r>
              <a:rPr lang="en-US" sz="1000" dirty="0" err="1">
                <a:solidFill>
                  <a:schemeClr val="bg2">
                    <a:lumMod val="75000"/>
                  </a:schemeClr>
                </a:solidFill>
              </a:rPr>
              <a:t>copyleft</a:t>
            </a:r>
            <a:r>
              <a:rPr lang="en-US" sz="1000" dirty="0">
                <a:solidFill>
                  <a:schemeClr val="bg2">
                    <a:lumMod val="75000"/>
                  </a:schemeClr>
                </a:solidFill>
              </a:rPr>
              <a:t>/</a:t>
            </a:r>
            <a:r>
              <a:rPr lang="en-US" sz="1000" dirty="0" err="1">
                <a:solidFill>
                  <a:schemeClr val="bg2">
                    <a:lumMod val="75000"/>
                  </a:schemeClr>
                </a:solidFill>
              </a:rPr>
              <a:t>fdl.html</a:t>
            </a:r>
            <a:r>
              <a:rPr lang="en-US" sz="1000" dirty="0">
                <a:solidFill>
                  <a:schemeClr val="bg2">
                    <a:lumMod val="75000"/>
                  </a:schemeClr>
                </a:solidFill>
              </a:rPr>
              <a:t>) or CC BY-SA 3.0 (http://</a:t>
            </a:r>
            <a:r>
              <a:rPr lang="en-US" sz="1000" dirty="0" err="1">
                <a:solidFill>
                  <a:schemeClr val="bg2">
                    <a:lumMod val="75000"/>
                  </a:schemeClr>
                </a:solidFill>
              </a:rPr>
              <a:t>creativecommons.org</a:t>
            </a:r>
            <a:r>
              <a:rPr lang="en-US" sz="1000" dirty="0">
                <a:solidFill>
                  <a:schemeClr val="bg2">
                    <a:lumMod val="75000"/>
                  </a:schemeClr>
                </a:solidFill>
              </a:rPr>
              <a:t>/licenses/by-</a:t>
            </a:r>
            <a:r>
              <a:rPr lang="en-US" sz="1000" dirty="0" err="1">
                <a:solidFill>
                  <a:schemeClr val="bg2">
                    <a:lumMod val="75000"/>
                  </a:schemeClr>
                </a:solidFill>
              </a:rPr>
              <a:t>sa</a:t>
            </a:r>
            <a:r>
              <a:rPr lang="en-US" sz="1000" dirty="0">
                <a:solidFill>
                  <a:schemeClr val="bg2">
                    <a:lumMod val="75000"/>
                  </a:schemeClr>
                </a:solidFill>
              </a:rPr>
              <a:t>/3.0)], via Wikimedia Commons; By 08OceanBeach SD (Own work) [CC BY-SA 3.0 (http://</a:t>
            </a:r>
            <a:r>
              <a:rPr lang="en-US" sz="1000" dirty="0" err="1">
                <a:solidFill>
                  <a:schemeClr val="bg2">
                    <a:lumMod val="75000"/>
                  </a:schemeClr>
                </a:solidFill>
              </a:rPr>
              <a:t>creativecommons.org</a:t>
            </a:r>
            <a:r>
              <a:rPr lang="en-US" sz="1000" dirty="0">
                <a:solidFill>
                  <a:schemeClr val="bg2">
                    <a:lumMod val="75000"/>
                  </a:schemeClr>
                </a:solidFill>
              </a:rPr>
              <a:t>/licenses/by-</a:t>
            </a:r>
            <a:r>
              <a:rPr lang="en-US" sz="1000" dirty="0" err="1">
                <a:solidFill>
                  <a:schemeClr val="bg2">
                    <a:lumMod val="75000"/>
                  </a:schemeClr>
                </a:solidFill>
              </a:rPr>
              <a:t>sa</a:t>
            </a:r>
            <a:r>
              <a:rPr lang="en-US" sz="1000" dirty="0">
                <a:solidFill>
                  <a:schemeClr val="bg2">
                    <a:lumMod val="75000"/>
                  </a:schemeClr>
                </a:solidFill>
              </a:rPr>
              <a:t>/3.0)], via Wikimedia Commons</a:t>
            </a:r>
          </a:p>
        </p:txBody>
      </p:sp>
      <p:pic>
        <p:nvPicPr>
          <p:cNvPr id="18" name="Picture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4059800"/>
            <a:ext cx="2798200" cy="2798200"/>
          </a:xfrm>
          <a:prstGeom prst="rect">
            <a:avLst/>
          </a:prstGeom>
        </p:spPr>
      </p:pic>
    </p:spTree>
    <p:extLst>
      <p:ext uri="{BB962C8B-B14F-4D97-AF65-F5344CB8AC3E}">
        <p14:creationId xmlns:p14="http://schemas.microsoft.com/office/powerpoint/2010/main" val="33146443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since 2013</a:t>
            </a:r>
            <a:endParaRPr lang="en-US" dirty="0"/>
          </a:p>
        </p:txBody>
      </p:sp>
      <p:sp>
        <p:nvSpPr>
          <p:cNvPr id="3" name="Content Placeholder 2"/>
          <p:cNvSpPr>
            <a:spLocks noGrp="1"/>
          </p:cNvSpPr>
          <p:nvPr>
            <p:ph idx="1"/>
          </p:nvPr>
        </p:nvSpPr>
        <p:spPr>
          <a:xfrm>
            <a:off x="838200" y="1834345"/>
            <a:ext cx="5254752" cy="4360483"/>
          </a:xfrm>
          <a:solidFill>
            <a:srgbClr val="930623"/>
          </a:solidFill>
        </p:spPr>
        <p:style>
          <a:lnRef idx="1">
            <a:schemeClr val="accent2"/>
          </a:lnRef>
          <a:fillRef idx="3">
            <a:schemeClr val="accent2"/>
          </a:fillRef>
          <a:effectRef idx="2">
            <a:schemeClr val="accent2"/>
          </a:effectRef>
          <a:fontRef idx="minor">
            <a:schemeClr val="lt1"/>
          </a:fontRef>
        </p:style>
        <p:txBody>
          <a:bodyPr anchor="ctr"/>
          <a:lstStyle/>
          <a:p>
            <a:pPr marL="0" indent="0" algn="ctr">
              <a:buNone/>
            </a:pPr>
            <a:r>
              <a:rPr lang="en-US" sz="8000" dirty="0">
                <a:latin typeface="Franklin Gothic Book" panose="020B0503020102020204" pitchFamily="34" charset="0"/>
                <a:cs typeface="News Gothic MT"/>
              </a:rPr>
              <a:t>100,000+</a:t>
            </a:r>
            <a:r>
              <a:rPr lang="en-US" sz="1900" dirty="0">
                <a:latin typeface="Franklin Gothic Book" panose="020B0503020102020204" pitchFamily="34" charset="0"/>
                <a:cs typeface="News Gothic MT"/>
              </a:rPr>
              <a:t> </a:t>
            </a:r>
          </a:p>
          <a:p>
            <a:pPr marL="0" indent="0" algn="ctr">
              <a:buNone/>
            </a:pPr>
            <a:r>
              <a:rPr lang="en-US" sz="2800" dirty="0">
                <a:latin typeface="Franklin Gothic Book" panose="020B0503020102020204" pitchFamily="34" charset="0"/>
                <a:cs typeface="News Gothic MT"/>
              </a:rPr>
              <a:t>hours of effort toward </a:t>
            </a:r>
            <a:br>
              <a:rPr lang="en-US" sz="2800" dirty="0">
                <a:latin typeface="Franklin Gothic Book" panose="020B0503020102020204" pitchFamily="34" charset="0"/>
                <a:cs typeface="News Gothic MT"/>
              </a:rPr>
            </a:br>
            <a:r>
              <a:rPr lang="en-US" sz="2800" dirty="0">
                <a:latin typeface="Franklin Gothic Book" panose="020B0503020102020204" pitchFamily="34" charset="0"/>
                <a:cs typeface="News Gothic MT"/>
              </a:rPr>
              <a:t>local communities</a:t>
            </a:r>
          </a:p>
        </p:txBody>
      </p:sp>
      <p:sp>
        <p:nvSpPr>
          <p:cNvPr id="4" name="Rectangle 3"/>
          <p:cNvSpPr>
            <a:spLocks/>
          </p:cNvSpPr>
          <p:nvPr/>
        </p:nvSpPr>
        <p:spPr>
          <a:xfrm>
            <a:off x="6096005" y="1834345"/>
            <a:ext cx="5242559" cy="2176272"/>
          </a:xfrm>
          <a:prstGeom prst="rect">
            <a:avLst/>
          </a:prstGeom>
          <a:solidFill>
            <a:srgbClr val="930623"/>
          </a:solidFill>
        </p:spPr>
        <p:style>
          <a:lnRef idx="1">
            <a:schemeClr val="accent2"/>
          </a:lnRef>
          <a:fillRef idx="3">
            <a:schemeClr val="accent2"/>
          </a:fillRef>
          <a:effectRef idx="2">
            <a:schemeClr val="accent2"/>
          </a:effectRef>
          <a:fontRef idx="minor">
            <a:schemeClr val="lt1"/>
          </a:fontRef>
        </p:style>
        <p:txBody>
          <a:bodyPr lIns="91438" tIns="45719" rIns="91438" bIns="45719" rtlCol="0" anchor="ctr"/>
          <a:lstStyle/>
          <a:p>
            <a:pPr algn="ctr"/>
            <a:r>
              <a:rPr lang="en-US" sz="8800" dirty="0">
                <a:latin typeface="Franklin Gothic Book" panose="020B0503020102020204" pitchFamily="34" charset="0"/>
                <a:cs typeface="News Gothic MT"/>
              </a:rPr>
              <a:t>2,400+ </a:t>
            </a:r>
            <a:r>
              <a:rPr lang="en-US" sz="4000" dirty="0">
                <a:latin typeface="Franklin Gothic Book" panose="020B0503020102020204" pitchFamily="34" charset="0"/>
                <a:cs typeface="News Gothic MT"/>
              </a:rPr>
              <a:t>students</a:t>
            </a:r>
            <a:endParaRPr lang="en-US" sz="8800" dirty="0">
              <a:latin typeface="Franklin Gothic Book" panose="020B0503020102020204" pitchFamily="34" charset="0"/>
              <a:cs typeface="News Gothic MT"/>
            </a:endParaRPr>
          </a:p>
        </p:txBody>
      </p:sp>
      <p:sp>
        <p:nvSpPr>
          <p:cNvPr id="5" name="Rectangle 4"/>
          <p:cNvSpPr>
            <a:spLocks/>
          </p:cNvSpPr>
          <p:nvPr/>
        </p:nvSpPr>
        <p:spPr>
          <a:xfrm>
            <a:off x="6096003" y="4018555"/>
            <a:ext cx="2621280" cy="2176272"/>
          </a:xfrm>
          <a:prstGeom prst="rect">
            <a:avLst/>
          </a:prstGeom>
          <a:solidFill>
            <a:srgbClr val="930623"/>
          </a:solidFill>
        </p:spPr>
        <p:style>
          <a:lnRef idx="1">
            <a:schemeClr val="accent2"/>
          </a:lnRef>
          <a:fillRef idx="3">
            <a:schemeClr val="accent2"/>
          </a:fillRef>
          <a:effectRef idx="2">
            <a:schemeClr val="accent2"/>
          </a:effectRef>
          <a:fontRef idx="minor">
            <a:schemeClr val="lt1"/>
          </a:fontRef>
        </p:style>
        <p:txBody>
          <a:bodyPr lIns="91438" tIns="45719" rIns="91438" bIns="45719" rtlCol="0" anchor="ctr"/>
          <a:lstStyle/>
          <a:p>
            <a:pPr algn="ctr"/>
            <a:r>
              <a:rPr lang="en-US" sz="6000" dirty="0">
                <a:latin typeface="Franklin Gothic Book" panose="020B0503020102020204" pitchFamily="34" charset="0"/>
                <a:cs typeface="News Gothic MT"/>
              </a:rPr>
              <a:t>73</a:t>
            </a:r>
            <a:r>
              <a:rPr lang="en-US" sz="4800" dirty="0">
                <a:latin typeface="Franklin Gothic Book" panose="020B0503020102020204" pitchFamily="34" charset="0"/>
                <a:cs typeface="News Gothic MT"/>
              </a:rPr>
              <a:t> </a:t>
            </a:r>
            <a:br>
              <a:rPr lang="en-US" sz="4800" dirty="0">
                <a:latin typeface="Franklin Gothic Book" panose="020B0503020102020204" pitchFamily="34" charset="0"/>
                <a:cs typeface="News Gothic MT"/>
              </a:rPr>
            </a:br>
            <a:r>
              <a:rPr lang="en-US" sz="3600" dirty="0">
                <a:latin typeface="Franklin Gothic Book" panose="020B0503020102020204" pitchFamily="34" charset="0"/>
                <a:cs typeface="News Gothic MT"/>
              </a:rPr>
              <a:t>courses</a:t>
            </a:r>
            <a:endParaRPr lang="en-US" sz="8800" dirty="0">
              <a:latin typeface="Franklin Gothic Book" panose="020B0503020102020204" pitchFamily="34" charset="0"/>
              <a:cs typeface="News Gothic MT"/>
            </a:endParaRPr>
          </a:p>
        </p:txBody>
      </p:sp>
      <p:sp>
        <p:nvSpPr>
          <p:cNvPr id="6" name="Rectangle 5"/>
          <p:cNvSpPr>
            <a:spLocks/>
          </p:cNvSpPr>
          <p:nvPr/>
        </p:nvSpPr>
        <p:spPr>
          <a:xfrm>
            <a:off x="8711204" y="4017304"/>
            <a:ext cx="2621280" cy="1078992"/>
          </a:xfrm>
          <a:prstGeom prst="rect">
            <a:avLst/>
          </a:prstGeom>
          <a:solidFill>
            <a:srgbClr val="930623"/>
          </a:solidFill>
        </p:spPr>
        <p:style>
          <a:lnRef idx="1">
            <a:schemeClr val="accent2"/>
          </a:lnRef>
          <a:fillRef idx="3">
            <a:schemeClr val="accent2"/>
          </a:fillRef>
          <a:effectRef idx="2">
            <a:schemeClr val="accent2"/>
          </a:effectRef>
          <a:fontRef idx="minor">
            <a:schemeClr val="lt1"/>
          </a:fontRef>
        </p:style>
        <p:txBody>
          <a:bodyPr lIns="91438" tIns="45719" rIns="91438" bIns="45719" rtlCol="0" anchor="ctr"/>
          <a:lstStyle/>
          <a:p>
            <a:pPr algn="ctr"/>
            <a:r>
              <a:rPr lang="en-US" sz="4000" dirty="0">
                <a:latin typeface="Franklin Gothic Book" panose="020B0503020102020204" pitchFamily="34" charset="0"/>
                <a:cs typeface="News Gothic MT"/>
              </a:rPr>
              <a:t>43</a:t>
            </a:r>
            <a:r>
              <a:rPr lang="en-US" sz="2800" dirty="0">
                <a:latin typeface="Franklin Gothic Book" panose="020B0503020102020204" pitchFamily="34" charset="0"/>
                <a:cs typeface="News Gothic MT"/>
              </a:rPr>
              <a:t> faculty</a:t>
            </a:r>
          </a:p>
        </p:txBody>
      </p:sp>
      <p:sp>
        <p:nvSpPr>
          <p:cNvPr id="7" name="Rectangle 6"/>
          <p:cNvSpPr>
            <a:spLocks/>
          </p:cNvSpPr>
          <p:nvPr/>
        </p:nvSpPr>
        <p:spPr>
          <a:xfrm>
            <a:off x="8708243" y="5106691"/>
            <a:ext cx="1310640" cy="1088136"/>
          </a:xfrm>
          <a:prstGeom prst="rect">
            <a:avLst/>
          </a:prstGeom>
          <a:solidFill>
            <a:srgbClr val="930623"/>
          </a:solidFill>
        </p:spPr>
        <p:style>
          <a:lnRef idx="1">
            <a:schemeClr val="accent2"/>
          </a:lnRef>
          <a:fillRef idx="3">
            <a:schemeClr val="accent2"/>
          </a:fillRef>
          <a:effectRef idx="2">
            <a:schemeClr val="accent2"/>
          </a:effectRef>
          <a:fontRef idx="minor">
            <a:schemeClr val="lt1"/>
          </a:fontRef>
        </p:style>
        <p:txBody>
          <a:bodyPr lIns="91438" tIns="45719" rIns="91438" bIns="45719" rtlCol="0" anchor="ctr"/>
          <a:lstStyle/>
          <a:p>
            <a:pPr algn="ctr"/>
            <a:r>
              <a:rPr lang="en-US" sz="2800" dirty="0">
                <a:latin typeface="Franklin Gothic Book" panose="020B0503020102020204" pitchFamily="34" charset="0"/>
                <a:cs typeface="News Gothic MT"/>
              </a:rPr>
              <a:t>28 </a:t>
            </a:r>
            <a:br>
              <a:rPr lang="en-US" sz="2800" dirty="0">
                <a:latin typeface="Franklin Gothic Book" panose="020B0503020102020204" pitchFamily="34" charset="0"/>
                <a:cs typeface="News Gothic MT"/>
              </a:rPr>
            </a:br>
            <a:r>
              <a:rPr lang="en-US" sz="1100" dirty="0">
                <a:latin typeface="Franklin Gothic Book" panose="020B0503020102020204" pitchFamily="34" charset="0"/>
                <a:cs typeface="News Gothic MT"/>
              </a:rPr>
              <a:t>disciplines</a:t>
            </a:r>
            <a:endParaRPr lang="en-US" sz="1200" dirty="0">
              <a:latin typeface="Franklin Gothic Book" panose="020B0503020102020204" pitchFamily="34" charset="0"/>
              <a:cs typeface="News Gothic MT"/>
            </a:endParaRPr>
          </a:p>
        </p:txBody>
      </p:sp>
      <p:sp>
        <p:nvSpPr>
          <p:cNvPr id="8" name="Rectangle 7"/>
          <p:cNvSpPr>
            <a:spLocks/>
          </p:cNvSpPr>
          <p:nvPr/>
        </p:nvSpPr>
        <p:spPr>
          <a:xfrm>
            <a:off x="10021844" y="5105440"/>
            <a:ext cx="1310640" cy="548640"/>
          </a:xfrm>
          <a:prstGeom prst="rect">
            <a:avLst/>
          </a:prstGeom>
          <a:solidFill>
            <a:srgbClr val="930623"/>
          </a:solidFill>
        </p:spPr>
        <p:style>
          <a:lnRef idx="1">
            <a:schemeClr val="accent2"/>
          </a:lnRef>
          <a:fillRef idx="3">
            <a:schemeClr val="accent2"/>
          </a:fillRef>
          <a:effectRef idx="2">
            <a:schemeClr val="accent2"/>
          </a:effectRef>
          <a:fontRef idx="minor">
            <a:schemeClr val="lt1"/>
          </a:fontRef>
        </p:style>
        <p:txBody>
          <a:bodyPr lIns="91438" tIns="45719" rIns="91438" bIns="45719" rtlCol="0" anchor="ctr"/>
          <a:lstStyle/>
          <a:p>
            <a:pPr algn="ctr"/>
            <a:r>
              <a:rPr lang="en-US" sz="2000" dirty="0">
                <a:latin typeface="Franklin Gothic Book" panose="020B0503020102020204" pitchFamily="34" charset="0"/>
                <a:cs typeface="News Gothic MT"/>
              </a:rPr>
              <a:t>31 </a:t>
            </a:r>
            <a:r>
              <a:rPr lang="en-US" sz="1100" dirty="0">
                <a:latin typeface="Franklin Gothic Book" panose="020B0503020102020204" pitchFamily="34" charset="0"/>
                <a:cs typeface="News Gothic MT"/>
              </a:rPr>
              <a:t>projects</a:t>
            </a:r>
          </a:p>
        </p:txBody>
      </p:sp>
      <p:sp>
        <p:nvSpPr>
          <p:cNvPr id="9" name="Rectangle 8"/>
          <p:cNvSpPr>
            <a:spLocks/>
          </p:cNvSpPr>
          <p:nvPr/>
        </p:nvSpPr>
        <p:spPr>
          <a:xfrm>
            <a:off x="10026416" y="5654951"/>
            <a:ext cx="670560" cy="539496"/>
          </a:xfrm>
          <a:prstGeom prst="rect">
            <a:avLst/>
          </a:prstGeom>
          <a:solidFill>
            <a:srgbClr val="930623"/>
          </a:solidFill>
        </p:spPr>
        <p:style>
          <a:lnRef idx="1">
            <a:schemeClr val="accent2"/>
          </a:lnRef>
          <a:fillRef idx="3">
            <a:schemeClr val="accent2"/>
          </a:fillRef>
          <a:effectRef idx="2">
            <a:schemeClr val="accent2"/>
          </a:effectRef>
          <a:fontRef idx="minor">
            <a:schemeClr val="lt1"/>
          </a:fontRef>
        </p:style>
        <p:txBody>
          <a:bodyPr lIns="91438" tIns="45719" rIns="91438" bIns="45719" rtlCol="0" anchor="ctr"/>
          <a:lstStyle/>
          <a:p>
            <a:pPr algn="ctr"/>
            <a:r>
              <a:rPr lang="en-US" sz="1600" dirty="0">
                <a:latin typeface="Franklin Gothic Book" panose="020B0503020102020204" pitchFamily="34" charset="0"/>
                <a:cs typeface="News Gothic MT"/>
              </a:rPr>
              <a:t>3</a:t>
            </a:r>
            <a:r>
              <a:rPr lang="en-US" sz="1200" dirty="0">
                <a:latin typeface="Franklin Gothic Book" panose="020B0503020102020204" pitchFamily="34" charset="0"/>
                <a:cs typeface="News Gothic MT"/>
              </a:rPr>
              <a:t> </a:t>
            </a:r>
            <a:r>
              <a:rPr lang="en-US" sz="900" dirty="0">
                <a:latin typeface="Franklin Gothic Book" panose="020B0503020102020204" pitchFamily="34" charset="0"/>
                <a:cs typeface="News Gothic MT"/>
              </a:rPr>
              <a:t>years</a:t>
            </a:r>
            <a:endParaRPr lang="en-US" sz="1100" dirty="0">
              <a:latin typeface="Franklin Gothic Book" panose="020B0503020102020204" pitchFamily="34" charset="0"/>
              <a:cs typeface="News Gothic MT"/>
            </a:endParaRPr>
          </a:p>
        </p:txBody>
      </p:sp>
      <p:sp>
        <p:nvSpPr>
          <p:cNvPr id="10" name="Rectangle 9"/>
          <p:cNvSpPr>
            <a:spLocks/>
          </p:cNvSpPr>
          <p:nvPr/>
        </p:nvSpPr>
        <p:spPr>
          <a:xfrm>
            <a:off x="10674116" y="5658125"/>
            <a:ext cx="658368" cy="265176"/>
          </a:xfrm>
          <a:prstGeom prst="rect">
            <a:avLst/>
          </a:prstGeom>
          <a:solidFill>
            <a:srgbClr val="930623"/>
          </a:solidFill>
        </p:spPr>
        <p:style>
          <a:lnRef idx="1">
            <a:schemeClr val="accent2"/>
          </a:lnRef>
          <a:fillRef idx="3">
            <a:schemeClr val="accent2"/>
          </a:fillRef>
          <a:effectRef idx="2">
            <a:schemeClr val="accent2"/>
          </a:effectRef>
          <a:fontRef idx="minor">
            <a:schemeClr val="lt1"/>
          </a:fontRef>
        </p:style>
        <p:txBody>
          <a:bodyPr lIns="91438" tIns="45719" rIns="91438" bIns="45719" rtlCol="0" anchor="ctr"/>
          <a:lstStyle/>
          <a:p>
            <a:pPr algn="ctr"/>
            <a:r>
              <a:rPr lang="en-US" sz="1100" dirty="0">
                <a:latin typeface="Franklin Gothic Book" panose="020B0503020102020204" pitchFamily="34" charset="0"/>
                <a:cs typeface="News Gothic MT"/>
              </a:rPr>
              <a:t>1</a:t>
            </a:r>
            <a:r>
              <a:rPr lang="en-US" sz="800" dirty="0">
                <a:latin typeface="Franklin Gothic Book" panose="020B0503020102020204" pitchFamily="34" charset="0"/>
                <a:cs typeface="News Gothic MT"/>
              </a:rPr>
              <a:t> </a:t>
            </a:r>
            <a:r>
              <a:rPr lang="en-US" sz="800" dirty="0" err="1">
                <a:latin typeface="Franklin Gothic Book" panose="020B0503020102020204" pitchFamily="34" charset="0"/>
                <a:cs typeface="News Gothic MT"/>
              </a:rPr>
              <a:t>univ</a:t>
            </a:r>
            <a:endParaRPr lang="en-US" sz="800" dirty="0">
              <a:latin typeface="Franklin Gothic Book" panose="020B0503020102020204" pitchFamily="34" charset="0"/>
              <a:cs typeface="News Gothic MT"/>
            </a:endParaRPr>
          </a:p>
        </p:txBody>
      </p:sp>
      <p:sp>
        <p:nvSpPr>
          <p:cNvPr id="11" name="Rectangle 10"/>
          <p:cNvSpPr>
            <a:spLocks/>
          </p:cNvSpPr>
          <p:nvPr/>
        </p:nvSpPr>
        <p:spPr>
          <a:xfrm>
            <a:off x="10674116" y="5929651"/>
            <a:ext cx="658368" cy="265176"/>
          </a:xfrm>
          <a:prstGeom prst="rect">
            <a:avLst/>
          </a:prstGeom>
          <a:solidFill>
            <a:srgbClr val="930623"/>
          </a:solidFill>
        </p:spPr>
        <p:style>
          <a:lnRef idx="1">
            <a:schemeClr val="accent2"/>
          </a:lnRef>
          <a:fillRef idx="3">
            <a:schemeClr val="accent2"/>
          </a:fillRef>
          <a:effectRef idx="2">
            <a:schemeClr val="accent2"/>
          </a:effectRef>
          <a:fontRef idx="minor">
            <a:schemeClr val="lt1"/>
          </a:fontRef>
        </p:style>
        <p:txBody>
          <a:bodyPr lIns="91438" tIns="45719" rIns="91438" bIns="45719" rtlCol="0" anchor="ctr"/>
          <a:lstStyle/>
          <a:p>
            <a:pPr algn="ctr"/>
            <a:r>
              <a:rPr lang="en-US" sz="1100" dirty="0">
                <a:latin typeface="Franklin Gothic Book" panose="020B0503020102020204" pitchFamily="34" charset="0"/>
                <a:cs typeface="News Gothic MT"/>
              </a:rPr>
              <a:t>4 </a:t>
            </a:r>
            <a:r>
              <a:rPr lang="en-US" sz="900" dirty="0">
                <a:latin typeface="Franklin Gothic Book" panose="020B0503020102020204" pitchFamily="34" charset="0"/>
                <a:cs typeface="News Gothic MT"/>
              </a:rPr>
              <a:t>cities</a:t>
            </a:r>
          </a:p>
        </p:txBody>
      </p:sp>
    </p:spTree>
    <p:extLst>
      <p:ext uri="{BB962C8B-B14F-4D97-AF65-F5344CB8AC3E}">
        <p14:creationId xmlns:p14="http://schemas.microsoft.com/office/powerpoint/2010/main" val="202877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bg/>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5" grpId="0" animBg="1"/>
      <p:bldP spid="6" grpId="0" animBg="1"/>
      <p:bldP spid="7"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170887" y="1865597"/>
            <a:ext cx="5989320" cy="3850545"/>
          </a:xfrm>
        </p:spPr>
      </p:pic>
      <p:sp>
        <p:nvSpPr>
          <p:cNvPr id="5" name="Title 4"/>
          <p:cNvSpPr>
            <a:spLocks noGrp="1"/>
          </p:cNvSpPr>
          <p:nvPr>
            <p:ph type="title"/>
          </p:nvPr>
        </p:nvSpPr>
        <p:spPr/>
        <p:txBody>
          <a:bodyPr/>
          <a:lstStyle/>
          <a:p>
            <a:r>
              <a:rPr lang="en-US" dirty="0" smtClean="0"/>
              <a:t>And now City of Lemon Grove!</a:t>
            </a:r>
            <a:endParaRPr lang="en-US" i="1" dirty="0"/>
          </a:p>
        </p:txBody>
      </p:sp>
      <p:pic>
        <p:nvPicPr>
          <p:cNvPr id="9" name="Picture 8" descr="Baja ma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5034" y="2281865"/>
            <a:ext cx="2409314" cy="2931645"/>
          </a:xfrm>
          <a:prstGeom prst="rect">
            <a:avLst/>
          </a:prstGeom>
        </p:spPr>
      </p:pic>
      <p:pic>
        <p:nvPicPr>
          <p:cNvPr id="12" name="Content Placeholder 11" descr="Map_of_Territorio_Sur_de_Baja_California.PNG"/>
          <p:cNvPicPr>
            <a:picLocks noGrp="1" noChangeAspect="1"/>
          </p:cNvPicPr>
          <p:nvPr>
            <p:ph sz="half" idx="2"/>
          </p:nvPr>
        </p:nvPicPr>
        <p:blipFill>
          <a:blip r:embed="rId5" cstate="print">
            <a:extLst>
              <a:ext uri="{28A0092B-C50C-407E-A947-70E740481C1C}">
                <a14:useLocalDpi xmlns:a14="http://schemas.microsoft.com/office/drawing/2010/main" val="0"/>
              </a:ext>
            </a:extLst>
          </a:blip>
          <a:srcRect t="-11509" b="-11509"/>
          <a:stretch>
            <a:fillRect/>
          </a:stretch>
        </p:blipFill>
        <p:spPr>
          <a:xfrm>
            <a:off x="7477388" y="3345068"/>
            <a:ext cx="2345110" cy="1969346"/>
          </a:xfrm>
        </p:spPr>
      </p:pic>
      <p:sp>
        <p:nvSpPr>
          <p:cNvPr id="19" name="TextBox 18"/>
          <p:cNvSpPr txBox="1"/>
          <p:nvPr/>
        </p:nvSpPr>
        <p:spPr>
          <a:xfrm>
            <a:off x="4658398" y="5030326"/>
            <a:ext cx="1229599" cy="319314"/>
          </a:xfrm>
          <a:prstGeom prst="rect">
            <a:avLst/>
          </a:prstGeom>
          <a:noFill/>
        </p:spPr>
        <p:txBody>
          <a:bodyPr wrap="square" rtlCol="0">
            <a:spAutoFit/>
          </a:bodyPr>
          <a:lstStyle/>
          <a:p>
            <a:r>
              <a:rPr lang="en-US" sz="1400" dirty="0" smtClean="0"/>
              <a:t>Lemon Grove</a:t>
            </a:r>
            <a:endParaRPr lang="en-US" sz="1400" dirty="0"/>
          </a:p>
        </p:txBody>
      </p:sp>
      <p:cxnSp>
        <p:nvCxnSpPr>
          <p:cNvPr id="20" name="Straight Arrow Connector 19"/>
          <p:cNvCxnSpPr>
            <a:stCxn id="19" idx="1"/>
          </p:cNvCxnSpPr>
          <p:nvPr/>
        </p:nvCxnSpPr>
        <p:spPr>
          <a:xfrm flipH="1" flipV="1">
            <a:off x="4084320" y="4907280"/>
            <a:ext cx="574078" cy="282703"/>
          </a:xfrm>
          <a:prstGeom prst="straightConnector1">
            <a:avLst/>
          </a:prstGeom>
          <a:ln>
            <a:solidFill>
              <a:srgbClr val="000000"/>
            </a:solidFill>
            <a:tailEnd type="arrow" w="sm" len="sm"/>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412750" y="6174085"/>
            <a:ext cx="11445875" cy="553998"/>
          </a:xfrm>
          <a:prstGeom prst="rect">
            <a:avLst/>
          </a:prstGeom>
        </p:spPr>
        <p:txBody>
          <a:bodyPr wrap="square">
            <a:spAutoFit/>
          </a:bodyPr>
          <a:lstStyle/>
          <a:p>
            <a:r>
              <a:rPr lang="en-US" sz="1000" dirty="0" smtClean="0">
                <a:solidFill>
                  <a:schemeClr val="bg2">
                    <a:lumMod val="75000"/>
                  </a:schemeClr>
                </a:solidFill>
              </a:rPr>
              <a:t>Retrieved and </a:t>
            </a:r>
            <a:r>
              <a:rPr lang="en-US" sz="1000" dirty="0">
                <a:solidFill>
                  <a:schemeClr val="bg2">
                    <a:lumMod val="75000"/>
                  </a:schemeClr>
                </a:solidFill>
              </a:rPr>
              <a:t>adapted </a:t>
            </a:r>
            <a:r>
              <a:rPr lang="en-US" sz="1000" dirty="0" smtClean="0">
                <a:solidFill>
                  <a:schemeClr val="bg2">
                    <a:lumMod val="75000"/>
                  </a:schemeClr>
                </a:solidFill>
              </a:rPr>
              <a:t>from </a:t>
            </a:r>
            <a:r>
              <a:rPr lang="en-US" sz="1000" dirty="0" err="1">
                <a:solidFill>
                  <a:schemeClr val="bg2">
                    <a:lumMod val="75000"/>
                  </a:schemeClr>
                </a:solidFill>
              </a:rPr>
              <a:t>Arkyan</a:t>
            </a:r>
            <a:r>
              <a:rPr lang="en-US" sz="1000" dirty="0">
                <a:solidFill>
                  <a:schemeClr val="bg2">
                    <a:lumMod val="75000"/>
                  </a:schemeClr>
                </a:solidFill>
              </a:rPr>
              <a:t> [GFDL (http://</a:t>
            </a:r>
            <a:r>
              <a:rPr lang="en-US" sz="1000" dirty="0" err="1">
                <a:solidFill>
                  <a:schemeClr val="bg2">
                    <a:lumMod val="75000"/>
                  </a:schemeClr>
                </a:solidFill>
              </a:rPr>
              <a:t>www.gnu.org</a:t>
            </a:r>
            <a:r>
              <a:rPr lang="en-US" sz="1000" dirty="0">
                <a:solidFill>
                  <a:schemeClr val="bg2">
                    <a:lumMod val="75000"/>
                  </a:schemeClr>
                </a:solidFill>
              </a:rPr>
              <a:t>/</a:t>
            </a:r>
            <a:r>
              <a:rPr lang="en-US" sz="1000" dirty="0" err="1">
                <a:solidFill>
                  <a:schemeClr val="bg2">
                    <a:lumMod val="75000"/>
                  </a:schemeClr>
                </a:solidFill>
              </a:rPr>
              <a:t>copyleft</a:t>
            </a:r>
            <a:r>
              <a:rPr lang="en-US" sz="1000" dirty="0">
                <a:solidFill>
                  <a:schemeClr val="bg2">
                    <a:lumMod val="75000"/>
                  </a:schemeClr>
                </a:solidFill>
              </a:rPr>
              <a:t>/</a:t>
            </a:r>
            <a:r>
              <a:rPr lang="en-US" sz="1000" dirty="0" err="1">
                <a:solidFill>
                  <a:schemeClr val="bg2">
                    <a:lumMod val="75000"/>
                  </a:schemeClr>
                </a:solidFill>
              </a:rPr>
              <a:t>fdl.html</a:t>
            </a:r>
            <a:r>
              <a:rPr lang="en-US" sz="1000" dirty="0">
                <a:solidFill>
                  <a:schemeClr val="bg2">
                    <a:lumMod val="75000"/>
                  </a:schemeClr>
                </a:solidFill>
              </a:rPr>
              <a:t>), CC-BY-SA-3.0 (http://</a:t>
            </a:r>
            <a:r>
              <a:rPr lang="en-US" sz="1000" dirty="0" err="1">
                <a:solidFill>
                  <a:schemeClr val="bg2">
                    <a:lumMod val="75000"/>
                  </a:schemeClr>
                </a:solidFill>
              </a:rPr>
              <a:t>creativecommons.org</a:t>
            </a:r>
            <a:r>
              <a:rPr lang="en-US" sz="1000" dirty="0">
                <a:solidFill>
                  <a:schemeClr val="bg2">
                    <a:lumMod val="75000"/>
                  </a:schemeClr>
                </a:solidFill>
              </a:rPr>
              <a:t>/licenses/by-</a:t>
            </a:r>
            <a:r>
              <a:rPr lang="en-US" sz="1000" dirty="0" err="1">
                <a:solidFill>
                  <a:schemeClr val="bg2">
                    <a:lumMod val="75000"/>
                  </a:schemeClr>
                </a:solidFill>
              </a:rPr>
              <a:t>sa</a:t>
            </a:r>
            <a:r>
              <a:rPr lang="en-US" sz="1000" dirty="0">
                <a:solidFill>
                  <a:schemeClr val="bg2">
                    <a:lumMod val="75000"/>
                  </a:schemeClr>
                </a:solidFill>
              </a:rPr>
              <a:t>/3.0/) or CC BY-SA 2.5-2.0-1.0 (http://</a:t>
            </a:r>
            <a:r>
              <a:rPr lang="en-US" sz="1000" dirty="0" err="1">
                <a:solidFill>
                  <a:schemeClr val="bg2">
                    <a:lumMod val="75000"/>
                  </a:schemeClr>
                </a:solidFill>
              </a:rPr>
              <a:t>creativecommons.org</a:t>
            </a:r>
            <a:r>
              <a:rPr lang="en-US" sz="1000" dirty="0">
                <a:solidFill>
                  <a:schemeClr val="bg2">
                    <a:lumMod val="75000"/>
                  </a:schemeClr>
                </a:solidFill>
              </a:rPr>
              <a:t>/licenses/by-</a:t>
            </a:r>
            <a:r>
              <a:rPr lang="en-US" sz="1000" dirty="0" err="1">
                <a:solidFill>
                  <a:schemeClr val="bg2">
                    <a:lumMod val="75000"/>
                  </a:schemeClr>
                </a:solidFill>
              </a:rPr>
              <a:t>sa</a:t>
            </a:r>
            <a:r>
              <a:rPr lang="en-US" sz="1000" dirty="0">
                <a:solidFill>
                  <a:schemeClr val="bg2">
                    <a:lumMod val="75000"/>
                  </a:schemeClr>
                </a:solidFill>
              </a:rPr>
              <a:t>/2.5-2.0-1.0)], via Wikimedia Commons; </a:t>
            </a:r>
            <a:r>
              <a:rPr lang="en-US" sz="1000" dirty="0" smtClean="0">
                <a:solidFill>
                  <a:schemeClr val="bg2">
                    <a:lumMod val="75000"/>
                  </a:schemeClr>
                </a:solidFill>
              </a:rPr>
              <a:t>[</a:t>
            </a:r>
            <a:r>
              <a:rPr lang="en-US" sz="1000" dirty="0">
                <a:solidFill>
                  <a:schemeClr val="bg2">
                    <a:lumMod val="75000"/>
                  </a:schemeClr>
                </a:solidFill>
              </a:rPr>
              <a:t>GFDL (http://</a:t>
            </a:r>
            <a:r>
              <a:rPr lang="en-US" sz="1000" dirty="0" err="1">
                <a:solidFill>
                  <a:schemeClr val="bg2">
                    <a:lumMod val="75000"/>
                  </a:schemeClr>
                </a:solidFill>
              </a:rPr>
              <a:t>www.gnu.org</a:t>
            </a:r>
            <a:r>
              <a:rPr lang="en-US" sz="1000" dirty="0">
                <a:solidFill>
                  <a:schemeClr val="bg2">
                    <a:lumMod val="75000"/>
                  </a:schemeClr>
                </a:solidFill>
              </a:rPr>
              <a:t>/</a:t>
            </a:r>
            <a:r>
              <a:rPr lang="en-US" sz="1000" dirty="0" err="1">
                <a:solidFill>
                  <a:schemeClr val="bg2">
                    <a:lumMod val="75000"/>
                  </a:schemeClr>
                </a:solidFill>
              </a:rPr>
              <a:t>copyleft</a:t>
            </a:r>
            <a:r>
              <a:rPr lang="en-US" sz="1000" dirty="0">
                <a:solidFill>
                  <a:schemeClr val="bg2">
                    <a:lumMod val="75000"/>
                  </a:schemeClr>
                </a:solidFill>
              </a:rPr>
              <a:t>/</a:t>
            </a:r>
            <a:r>
              <a:rPr lang="en-US" sz="1000" dirty="0" err="1">
                <a:solidFill>
                  <a:schemeClr val="bg2">
                    <a:lumMod val="75000"/>
                  </a:schemeClr>
                </a:solidFill>
              </a:rPr>
              <a:t>fdl.html</a:t>
            </a:r>
            <a:r>
              <a:rPr lang="en-US" sz="1000" dirty="0">
                <a:solidFill>
                  <a:schemeClr val="bg2">
                    <a:lumMod val="75000"/>
                  </a:schemeClr>
                </a:solidFill>
              </a:rPr>
              <a:t>) or CC BY-SA 3.0 (http://</a:t>
            </a:r>
            <a:r>
              <a:rPr lang="en-US" sz="1000" dirty="0" err="1">
                <a:solidFill>
                  <a:schemeClr val="bg2">
                    <a:lumMod val="75000"/>
                  </a:schemeClr>
                </a:solidFill>
              </a:rPr>
              <a:t>creativecommons.org</a:t>
            </a:r>
            <a:r>
              <a:rPr lang="en-US" sz="1000" dirty="0">
                <a:solidFill>
                  <a:schemeClr val="bg2">
                    <a:lumMod val="75000"/>
                  </a:schemeClr>
                </a:solidFill>
              </a:rPr>
              <a:t>/licenses/by-</a:t>
            </a:r>
            <a:r>
              <a:rPr lang="en-US" sz="1000" dirty="0" err="1">
                <a:solidFill>
                  <a:schemeClr val="bg2">
                    <a:lumMod val="75000"/>
                  </a:schemeClr>
                </a:solidFill>
              </a:rPr>
              <a:t>sa</a:t>
            </a:r>
            <a:r>
              <a:rPr lang="en-US" sz="1000" dirty="0">
                <a:solidFill>
                  <a:schemeClr val="bg2">
                    <a:lumMod val="75000"/>
                  </a:schemeClr>
                </a:solidFill>
              </a:rPr>
              <a:t>/3.0)], via Wikimedia Commons; By 08OceanBeach SD (Own work) [CC BY-SA 3.0 (http://</a:t>
            </a:r>
            <a:r>
              <a:rPr lang="en-US" sz="1000" dirty="0" err="1">
                <a:solidFill>
                  <a:schemeClr val="bg2">
                    <a:lumMod val="75000"/>
                  </a:schemeClr>
                </a:solidFill>
              </a:rPr>
              <a:t>creativecommons.org</a:t>
            </a:r>
            <a:r>
              <a:rPr lang="en-US" sz="1000" dirty="0">
                <a:solidFill>
                  <a:schemeClr val="bg2">
                    <a:lumMod val="75000"/>
                  </a:schemeClr>
                </a:solidFill>
              </a:rPr>
              <a:t>/licenses/by-</a:t>
            </a:r>
            <a:r>
              <a:rPr lang="en-US" sz="1000" dirty="0" err="1">
                <a:solidFill>
                  <a:schemeClr val="bg2">
                    <a:lumMod val="75000"/>
                  </a:schemeClr>
                </a:solidFill>
              </a:rPr>
              <a:t>sa</a:t>
            </a:r>
            <a:r>
              <a:rPr lang="en-US" sz="1000" dirty="0">
                <a:solidFill>
                  <a:schemeClr val="bg2">
                    <a:lumMod val="75000"/>
                  </a:schemeClr>
                </a:solidFill>
              </a:rPr>
              <a:t>/3.0)], via Wikimedia Commons</a:t>
            </a:r>
          </a:p>
        </p:txBody>
      </p:sp>
      <p:pic>
        <p:nvPicPr>
          <p:cNvPr id="18" name="Picture 1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4059800"/>
            <a:ext cx="2798200" cy="2798200"/>
          </a:xfrm>
          <a:prstGeom prst="rect">
            <a:avLst/>
          </a:prstGeom>
        </p:spPr>
      </p:pic>
    </p:spTree>
    <p:extLst>
      <p:ext uri="{BB962C8B-B14F-4D97-AF65-F5344CB8AC3E}">
        <p14:creationId xmlns:p14="http://schemas.microsoft.com/office/powerpoint/2010/main" val="42846769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ge PPT format_wide" id="{D37DCB0D-851B-4FB4-9E8F-E6D461C37080}" vid="{8DA683DE-C629-43B1-BE52-0D4DC9F8B8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2895</TotalTime>
  <Words>1174</Words>
  <Application>Microsoft Office PowerPoint</Application>
  <PresentationFormat>Widescreen</PresentationFormat>
  <Paragraphs>151</Paragraphs>
  <Slides>19</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Franklin Gothic Book</vt:lpstr>
      <vt:lpstr>News Gothic MT</vt:lpstr>
      <vt:lpstr>Office Theme</vt:lpstr>
      <vt:lpstr>PowerPoint Presentation</vt:lpstr>
      <vt:lpstr>The Sage Project model</vt:lpstr>
      <vt:lpstr>The Sage Project mission</vt:lpstr>
      <vt:lpstr>Transforming knowledge to practice</vt:lpstr>
      <vt:lpstr>The EPIC Network</vt:lpstr>
      <vt:lpstr>The Sage Project @ SDSU replication</vt:lpstr>
      <vt:lpstr>Community impact: Partnerships</vt:lpstr>
      <vt:lpstr>Impact since 2013</vt:lpstr>
      <vt:lpstr>And now City of Lemon Grove!</vt:lpstr>
      <vt:lpstr>Lemon Grove’s Proposed Projects</vt:lpstr>
      <vt:lpstr>Deliverables</vt:lpstr>
      <vt:lpstr>National City:  Wayfinding system</vt:lpstr>
      <vt:lpstr>National City: Property management plan</vt:lpstr>
      <vt:lpstr>National City: Downtown “Green Streets”</vt:lpstr>
      <vt:lpstr>City of Santee: GIS / Asset Mapping</vt:lpstr>
      <vt:lpstr>City of Santee: Water Quality / Stormwater</vt:lpstr>
      <vt:lpstr>Added value: Local and national partnerships</vt:lpstr>
      <vt:lpstr>Our momentum: Positive press</vt:lpstr>
      <vt:lpstr>Thank you!</vt:lpstr>
    </vt:vector>
  </TitlesOfParts>
  <Company>SDSU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Barlow</dc:creator>
  <cp:lastModifiedBy>Gregory Jackson</cp:lastModifiedBy>
  <cp:revision>85</cp:revision>
  <cp:lastPrinted>2016-05-25T17:35:56Z</cp:lastPrinted>
  <dcterms:created xsi:type="dcterms:W3CDTF">2015-07-14T19:41:27Z</dcterms:created>
  <dcterms:modified xsi:type="dcterms:W3CDTF">2023-10-02T21:18:11Z</dcterms:modified>
</cp:coreProperties>
</file>