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2" r:id="rId1"/>
    <p:sldMasterId id="2147483838" r:id="rId2"/>
    <p:sldMasterId id="2147483826" r:id="rId3"/>
    <p:sldMasterId id="2147483862" r:id="rId4"/>
  </p:sldMasterIdLst>
  <p:notesMasterIdLst>
    <p:notesMasterId r:id="rId36"/>
  </p:notesMasterIdLst>
  <p:sldIdLst>
    <p:sldId id="256" r:id="rId5"/>
    <p:sldId id="257" r:id="rId6"/>
    <p:sldId id="258" r:id="rId7"/>
    <p:sldId id="281" r:id="rId8"/>
    <p:sldId id="260" r:id="rId9"/>
    <p:sldId id="344" r:id="rId10"/>
    <p:sldId id="262" r:id="rId11"/>
    <p:sldId id="341" r:id="rId12"/>
    <p:sldId id="345" r:id="rId13"/>
    <p:sldId id="346" r:id="rId14"/>
    <p:sldId id="343" r:id="rId15"/>
    <p:sldId id="342" r:id="rId16"/>
    <p:sldId id="328" r:id="rId17"/>
    <p:sldId id="332" r:id="rId18"/>
    <p:sldId id="331" r:id="rId19"/>
    <p:sldId id="309" r:id="rId20"/>
    <p:sldId id="333" r:id="rId21"/>
    <p:sldId id="330" r:id="rId22"/>
    <p:sldId id="301" r:id="rId23"/>
    <p:sldId id="326" r:id="rId24"/>
    <p:sldId id="334" r:id="rId25"/>
    <p:sldId id="335" r:id="rId26"/>
    <p:sldId id="336" r:id="rId27"/>
    <p:sldId id="337" r:id="rId28"/>
    <p:sldId id="338" r:id="rId29"/>
    <p:sldId id="339" r:id="rId30"/>
    <p:sldId id="340" r:id="rId31"/>
    <p:sldId id="296" r:id="rId32"/>
    <p:sldId id="324" r:id="rId33"/>
    <p:sldId id="272" r:id="rId34"/>
    <p:sldId id="273" r:id="rId3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D20506-C51D-551F-079E-59C45FF0F568}" name="Sydney Rankmore" initials="SR" userId="S::SRankmore@rickengineering.com::c4ff376f-fdd9-48ad-8380-fa428dfc2fc2" providerId="AD"/>
  <p188:author id="{4E3DA445-99E8-387F-E04C-731AEB52CDC2}" name="Brooke Peterson" initials="BP" userId="S::bpeterson@rickengineering.com::aab21cf9-92b6-4f8b-babb-408199dc6e8c" providerId="AD"/>
  <p188:author id="{BC439975-9B4A-5865-5DA3-89D8AD8076A6}" name="Guest User" initials="GU" userId="S::urn:spo:tenantanon#97d2951a-d00b-463e-a080-beb6e2eb9a64::" providerId="AD"/>
  <p188:author id="{768CE77E-EB74-86F3-FD7B-74B86F9467AC}" name="Juan Alberto Bonilla" initials="JB" userId="S::jabonilla@rickengineering.com::408f7610-730b-42ab-914f-24bda18f93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B70F"/>
    <a:srgbClr val="4E8D40"/>
    <a:srgbClr val="202448"/>
    <a:srgbClr val="E5D7BA"/>
    <a:srgbClr val="2E7297"/>
    <a:srgbClr val="F2EF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00" autoAdjust="0"/>
    <p:restoredTop sz="71353" autoAdjust="0"/>
  </p:normalViewPr>
  <p:slideViewPr>
    <p:cSldViewPr snapToGrid="0">
      <p:cViewPr varScale="1">
        <p:scale>
          <a:sx n="90" d="100"/>
          <a:sy n="90" d="100"/>
        </p:scale>
        <p:origin x="23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svg"/><Relationship Id="rId1" Type="http://schemas.openxmlformats.org/officeDocument/2006/relationships/image" Target="../media/image4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svg"/><Relationship Id="rId1" Type="http://schemas.openxmlformats.org/officeDocument/2006/relationships/image" Target="../media/image47.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EC5564-FCA0-417A-80A8-06E134985E18}" type="doc">
      <dgm:prSet loTypeId="urn:microsoft.com/office/officeart/2018/5/layout/IconCircleLabelList" loCatId="icon" qsTypeId="urn:microsoft.com/office/officeart/2005/8/quickstyle/simple1#1" qsCatId="simple" csTypeId="urn:microsoft.com/office/officeart/2005/8/colors/accent1_2#1" csCatId="accent1" phldr="1"/>
      <dgm:spPr/>
      <dgm:t>
        <a:bodyPr/>
        <a:lstStyle/>
        <a:p>
          <a:endParaRPr lang="en-US"/>
        </a:p>
      </dgm:t>
    </dgm:pt>
    <dgm:pt modelId="{73684281-0727-4CE2-A6EE-03A25CF59BAA}">
      <dgm:prSet custT="1"/>
      <dgm:spPr/>
      <dgm:t>
        <a:bodyPr/>
        <a:lstStyle/>
        <a:p>
          <a:pPr>
            <a:lnSpc>
              <a:spcPct val="100000"/>
            </a:lnSpc>
            <a:defRPr cap="all"/>
          </a:pPr>
          <a:r>
            <a:rPr lang="en-US" sz="2400" cap="none" baseline="0" dirty="0">
              <a:solidFill>
                <a:srgbClr val="202448"/>
              </a:solidFill>
            </a:rPr>
            <a:t>Explore each station at your own pace</a:t>
          </a:r>
        </a:p>
      </dgm:t>
    </dgm:pt>
    <dgm:pt modelId="{D2E8F605-3EF3-445B-88BD-CC6EA72622E3}" type="parTrans" cxnId="{947637F5-F3F0-4AD6-9036-6FC4A1855301}">
      <dgm:prSet/>
      <dgm:spPr/>
      <dgm:t>
        <a:bodyPr/>
        <a:lstStyle/>
        <a:p>
          <a:endParaRPr lang="en-US"/>
        </a:p>
      </dgm:t>
    </dgm:pt>
    <dgm:pt modelId="{4CDD8E99-B191-4834-AAC2-2802F0C3D94C}" type="sibTrans" cxnId="{947637F5-F3F0-4AD6-9036-6FC4A1855301}">
      <dgm:prSet/>
      <dgm:spPr/>
      <dgm:t>
        <a:bodyPr/>
        <a:lstStyle/>
        <a:p>
          <a:endParaRPr lang="en-US"/>
        </a:p>
      </dgm:t>
    </dgm:pt>
    <dgm:pt modelId="{793F8BBE-F2E8-4B0E-A598-E77107F6A27C}">
      <dgm:prSet custT="1"/>
      <dgm:spPr/>
      <dgm:t>
        <a:bodyPr/>
        <a:lstStyle/>
        <a:p>
          <a:pPr>
            <a:lnSpc>
              <a:spcPct val="100000"/>
            </a:lnSpc>
            <a:defRPr cap="all"/>
          </a:pPr>
          <a:r>
            <a:rPr lang="en-US" sz="2400" cap="none" baseline="0" dirty="0">
              <a:solidFill>
                <a:srgbClr val="202448"/>
              </a:solidFill>
            </a:rPr>
            <a:t>Fill in the worksheets at each station</a:t>
          </a:r>
        </a:p>
      </dgm:t>
    </dgm:pt>
    <dgm:pt modelId="{D70F79D7-0279-4590-9BB3-FE52D9358BC3}" type="parTrans" cxnId="{93C3A16F-1DED-4034-BBE2-49F5D3CBF90A}">
      <dgm:prSet/>
      <dgm:spPr/>
      <dgm:t>
        <a:bodyPr/>
        <a:lstStyle/>
        <a:p>
          <a:endParaRPr lang="en-US"/>
        </a:p>
      </dgm:t>
    </dgm:pt>
    <dgm:pt modelId="{39B6E6DD-11D8-492B-A8E9-5F136FAC0860}" type="sibTrans" cxnId="{93C3A16F-1DED-4034-BBE2-49F5D3CBF90A}">
      <dgm:prSet/>
      <dgm:spPr/>
      <dgm:t>
        <a:bodyPr/>
        <a:lstStyle/>
        <a:p>
          <a:endParaRPr lang="en-US"/>
        </a:p>
      </dgm:t>
    </dgm:pt>
    <dgm:pt modelId="{571B801F-EAF5-4A42-93E8-C0A7766E875A}">
      <dgm:prSet custT="1"/>
      <dgm:spPr/>
      <dgm:t>
        <a:bodyPr/>
        <a:lstStyle/>
        <a:p>
          <a:pPr>
            <a:lnSpc>
              <a:spcPct val="100000"/>
            </a:lnSpc>
            <a:defRPr cap="all"/>
          </a:pPr>
          <a:r>
            <a:rPr lang="en-US" sz="2400" cap="none" baseline="0" dirty="0">
              <a:solidFill>
                <a:srgbClr val="202448"/>
              </a:solidFill>
            </a:rPr>
            <a:t>Project team members will be available to answer questions</a:t>
          </a:r>
        </a:p>
      </dgm:t>
    </dgm:pt>
    <dgm:pt modelId="{D8790841-2112-4079-95F4-3EC1DE979580}" type="parTrans" cxnId="{51C1493B-4637-4C66-AAFE-C030DFC9288C}">
      <dgm:prSet/>
      <dgm:spPr/>
      <dgm:t>
        <a:bodyPr/>
        <a:lstStyle/>
        <a:p>
          <a:endParaRPr lang="en-US"/>
        </a:p>
      </dgm:t>
    </dgm:pt>
    <dgm:pt modelId="{BA6A548B-9E92-4104-B93B-DD666FB2F7DE}" type="sibTrans" cxnId="{51C1493B-4637-4C66-AAFE-C030DFC9288C}">
      <dgm:prSet/>
      <dgm:spPr/>
      <dgm:t>
        <a:bodyPr/>
        <a:lstStyle/>
        <a:p>
          <a:endParaRPr lang="en-US"/>
        </a:p>
      </dgm:t>
    </dgm:pt>
    <dgm:pt modelId="{AB565CAB-C0AD-425D-A0E6-8B80F0A92200}" type="pres">
      <dgm:prSet presAssocID="{C3EC5564-FCA0-417A-80A8-06E134985E18}" presName="root" presStyleCnt="0">
        <dgm:presLayoutVars>
          <dgm:dir/>
          <dgm:resizeHandles val="exact"/>
        </dgm:presLayoutVars>
      </dgm:prSet>
      <dgm:spPr/>
    </dgm:pt>
    <dgm:pt modelId="{CE8C6DD3-49CE-4F70-AD28-3C844BB876C2}" type="pres">
      <dgm:prSet presAssocID="{73684281-0727-4CE2-A6EE-03A25CF59BAA}" presName="compNode" presStyleCnt="0"/>
      <dgm:spPr/>
    </dgm:pt>
    <dgm:pt modelId="{F7D5EB6B-B854-40DC-97CC-1E1B09CA1A0F}" type="pres">
      <dgm:prSet presAssocID="{73684281-0727-4CE2-A6EE-03A25CF59BAA}" presName="iconBgRect" presStyleLbl="bgShp" presStyleIdx="0" presStyleCnt="3"/>
      <dgm:spPr>
        <a:solidFill>
          <a:srgbClr val="202448"/>
        </a:solidFill>
      </dgm:spPr>
    </dgm:pt>
    <dgm:pt modelId="{31387C06-333D-46C7-AA1B-B1EC3AFB9082}" type="pres">
      <dgm:prSet presAssocID="{73684281-0727-4CE2-A6EE-03A25CF59BAA}"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agnifying glass with solid fill"/>
        </a:ext>
      </dgm:extLst>
    </dgm:pt>
    <dgm:pt modelId="{2BA95CCC-0081-4095-B086-2561D12C3AB8}" type="pres">
      <dgm:prSet presAssocID="{73684281-0727-4CE2-A6EE-03A25CF59BAA}" presName="spaceRect" presStyleCnt="0"/>
      <dgm:spPr/>
    </dgm:pt>
    <dgm:pt modelId="{AF6C85BE-37D6-43F3-9DCD-130BFFC5DD8D}" type="pres">
      <dgm:prSet presAssocID="{73684281-0727-4CE2-A6EE-03A25CF59BAA}" presName="textRect" presStyleLbl="revTx" presStyleIdx="0" presStyleCnt="3">
        <dgm:presLayoutVars>
          <dgm:chMax val="1"/>
          <dgm:chPref val="1"/>
        </dgm:presLayoutVars>
      </dgm:prSet>
      <dgm:spPr/>
    </dgm:pt>
    <dgm:pt modelId="{C3A4884E-A4DA-4149-9C19-CB17AB70C44F}" type="pres">
      <dgm:prSet presAssocID="{4CDD8E99-B191-4834-AAC2-2802F0C3D94C}" presName="sibTrans" presStyleCnt="0"/>
      <dgm:spPr/>
    </dgm:pt>
    <dgm:pt modelId="{706E3E3C-98FA-4050-AB02-CBF42CB3DD87}" type="pres">
      <dgm:prSet presAssocID="{793F8BBE-F2E8-4B0E-A598-E77107F6A27C}" presName="compNode" presStyleCnt="0"/>
      <dgm:spPr/>
    </dgm:pt>
    <dgm:pt modelId="{8C8643ED-FB6B-4F05-8F8E-1024D6C1244C}" type="pres">
      <dgm:prSet presAssocID="{793F8BBE-F2E8-4B0E-A598-E77107F6A27C}" presName="iconBgRect" presStyleLbl="bgShp" presStyleIdx="1" presStyleCnt="3"/>
      <dgm:spPr>
        <a:solidFill>
          <a:srgbClr val="202448"/>
        </a:solidFill>
      </dgm:spPr>
    </dgm:pt>
    <dgm:pt modelId="{D045BA93-AD1C-4E69-A060-61A9CCA1846E}" type="pres">
      <dgm:prSet presAssocID="{793F8BBE-F2E8-4B0E-A598-E77107F6A27C}"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Teacher with solid fill"/>
        </a:ext>
      </dgm:extLst>
    </dgm:pt>
    <dgm:pt modelId="{4BD7B83C-6126-41CC-BB6A-391A8D4DD0C2}" type="pres">
      <dgm:prSet presAssocID="{793F8BBE-F2E8-4B0E-A598-E77107F6A27C}" presName="spaceRect" presStyleCnt="0"/>
      <dgm:spPr/>
    </dgm:pt>
    <dgm:pt modelId="{2AD0A36F-3B5D-42A8-A6AF-5EAE78CDF219}" type="pres">
      <dgm:prSet presAssocID="{793F8BBE-F2E8-4B0E-A598-E77107F6A27C}" presName="textRect" presStyleLbl="revTx" presStyleIdx="1" presStyleCnt="3">
        <dgm:presLayoutVars>
          <dgm:chMax val="1"/>
          <dgm:chPref val="1"/>
        </dgm:presLayoutVars>
      </dgm:prSet>
      <dgm:spPr/>
    </dgm:pt>
    <dgm:pt modelId="{BFC844EE-6C41-41A8-B550-23189F9A624E}" type="pres">
      <dgm:prSet presAssocID="{39B6E6DD-11D8-492B-A8E9-5F136FAC0860}" presName="sibTrans" presStyleCnt="0"/>
      <dgm:spPr/>
    </dgm:pt>
    <dgm:pt modelId="{C664F279-44AA-4020-B128-EEB74430301F}" type="pres">
      <dgm:prSet presAssocID="{571B801F-EAF5-4A42-93E8-C0A7766E875A}" presName="compNode" presStyleCnt="0"/>
      <dgm:spPr/>
    </dgm:pt>
    <dgm:pt modelId="{4C55BE27-9667-47AD-92A5-CB3A72A5A549}" type="pres">
      <dgm:prSet presAssocID="{571B801F-EAF5-4A42-93E8-C0A7766E875A}" presName="iconBgRect" presStyleLbl="bgShp" presStyleIdx="2" presStyleCnt="3"/>
      <dgm:spPr>
        <a:solidFill>
          <a:srgbClr val="202448"/>
        </a:solidFill>
      </dgm:spPr>
    </dgm:pt>
    <dgm:pt modelId="{992F6D00-91BD-4134-8C8E-7E782202CDCD}" type="pres">
      <dgm:prSet presAssocID="{571B801F-EAF5-4A42-93E8-C0A7766E875A}"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Person with idea with solid fill"/>
        </a:ext>
      </dgm:extLst>
    </dgm:pt>
    <dgm:pt modelId="{8AAF757F-250C-497C-A6C6-0F10F88EEB92}" type="pres">
      <dgm:prSet presAssocID="{571B801F-EAF5-4A42-93E8-C0A7766E875A}" presName="spaceRect" presStyleCnt="0"/>
      <dgm:spPr/>
    </dgm:pt>
    <dgm:pt modelId="{B07C6247-7B73-4719-8FDF-4948E74A47F2}" type="pres">
      <dgm:prSet presAssocID="{571B801F-EAF5-4A42-93E8-C0A7766E875A}" presName="textRect" presStyleLbl="revTx" presStyleIdx="2" presStyleCnt="3">
        <dgm:presLayoutVars>
          <dgm:chMax val="1"/>
          <dgm:chPref val="1"/>
        </dgm:presLayoutVars>
      </dgm:prSet>
      <dgm:spPr/>
    </dgm:pt>
  </dgm:ptLst>
  <dgm:cxnLst>
    <dgm:cxn modelId="{51C1493B-4637-4C66-AAFE-C030DFC9288C}" srcId="{C3EC5564-FCA0-417A-80A8-06E134985E18}" destId="{571B801F-EAF5-4A42-93E8-C0A7766E875A}" srcOrd="2" destOrd="0" parTransId="{D8790841-2112-4079-95F4-3EC1DE979580}" sibTransId="{BA6A548B-9E92-4104-B93B-DD666FB2F7DE}"/>
    <dgm:cxn modelId="{BD56383F-CBEA-4901-B18F-6AF6B74A73FE}" type="presOf" srcId="{571B801F-EAF5-4A42-93E8-C0A7766E875A}" destId="{B07C6247-7B73-4719-8FDF-4948E74A47F2}" srcOrd="0" destOrd="0" presId="urn:microsoft.com/office/officeart/2018/5/layout/IconCircleLabelList"/>
    <dgm:cxn modelId="{93C3A16F-1DED-4034-BBE2-49F5D3CBF90A}" srcId="{C3EC5564-FCA0-417A-80A8-06E134985E18}" destId="{793F8BBE-F2E8-4B0E-A598-E77107F6A27C}" srcOrd="1" destOrd="0" parTransId="{D70F79D7-0279-4590-9BB3-FE52D9358BC3}" sibTransId="{39B6E6DD-11D8-492B-A8E9-5F136FAC0860}"/>
    <dgm:cxn modelId="{D4F0EC70-B44A-4049-895A-3C0920927BB5}" type="presOf" srcId="{73684281-0727-4CE2-A6EE-03A25CF59BAA}" destId="{AF6C85BE-37D6-43F3-9DCD-130BFFC5DD8D}" srcOrd="0" destOrd="0" presId="urn:microsoft.com/office/officeart/2018/5/layout/IconCircleLabelList"/>
    <dgm:cxn modelId="{E0D48B98-2036-493E-A28A-8F4ECDF9435D}" type="presOf" srcId="{C3EC5564-FCA0-417A-80A8-06E134985E18}" destId="{AB565CAB-C0AD-425D-A0E6-8B80F0A92200}" srcOrd="0" destOrd="0" presId="urn:microsoft.com/office/officeart/2018/5/layout/IconCircleLabelList"/>
    <dgm:cxn modelId="{E49FD8C8-98F1-45C2-B113-405015DAAA4F}" type="presOf" srcId="{793F8BBE-F2E8-4B0E-A598-E77107F6A27C}" destId="{2AD0A36F-3B5D-42A8-A6AF-5EAE78CDF219}" srcOrd="0" destOrd="0" presId="urn:microsoft.com/office/officeart/2018/5/layout/IconCircleLabelList"/>
    <dgm:cxn modelId="{947637F5-F3F0-4AD6-9036-6FC4A1855301}" srcId="{C3EC5564-FCA0-417A-80A8-06E134985E18}" destId="{73684281-0727-4CE2-A6EE-03A25CF59BAA}" srcOrd="0" destOrd="0" parTransId="{D2E8F605-3EF3-445B-88BD-CC6EA72622E3}" sibTransId="{4CDD8E99-B191-4834-AAC2-2802F0C3D94C}"/>
    <dgm:cxn modelId="{E5D1B6B0-3A7D-4852-83BE-1BB7528FC648}" type="presParOf" srcId="{AB565CAB-C0AD-425D-A0E6-8B80F0A92200}" destId="{CE8C6DD3-49CE-4F70-AD28-3C844BB876C2}" srcOrd="0" destOrd="0" presId="urn:microsoft.com/office/officeart/2018/5/layout/IconCircleLabelList"/>
    <dgm:cxn modelId="{2789837D-BD2B-49E1-9D89-C80E511275F8}" type="presParOf" srcId="{CE8C6DD3-49CE-4F70-AD28-3C844BB876C2}" destId="{F7D5EB6B-B854-40DC-97CC-1E1B09CA1A0F}" srcOrd="0" destOrd="0" presId="urn:microsoft.com/office/officeart/2018/5/layout/IconCircleLabelList"/>
    <dgm:cxn modelId="{F94ECB5D-E211-4FDE-A62A-849ABA5CC18E}" type="presParOf" srcId="{CE8C6DD3-49CE-4F70-AD28-3C844BB876C2}" destId="{31387C06-333D-46C7-AA1B-B1EC3AFB9082}" srcOrd="1" destOrd="0" presId="urn:microsoft.com/office/officeart/2018/5/layout/IconCircleLabelList"/>
    <dgm:cxn modelId="{E6D416C2-24FE-4FD9-BD72-A7565A5F5D49}" type="presParOf" srcId="{CE8C6DD3-49CE-4F70-AD28-3C844BB876C2}" destId="{2BA95CCC-0081-4095-B086-2561D12C3AB8}" srcOrd="2" destOrd="0" presId="urn:microsoft.com/office/officeart/2018/5/layout/IconCircleLabelList"/>
    <dgm:cxn modelId="{CC5A9D71-E136-4FA8-92E0-1A355AE6B3B5}" type="presParOf" srcId="{CE8C6DD3-49CE-4F70-AD28-3C844BB876C2}" destId="{AF6C85BE-37D6-43F3-9DCD-130BFFC5DD8D}" srcOrd="3" destOrd="0" presId="urn:microsoft.com/office/officeart/2018/5/layout/IconCircleLabelList"/>
    <dgm:cxn modelId="{1DAD3E57-7FA1-45BD-AE9F-9A2606546B3D}" type="presParOf" srcId="{AB565CAB-C0AD-425D-A0E6-8B80F0A92200}" destId="{C3A4884E-A4DA-4149-9C19-CB17AB70C44F}" srcOrd="1" destOrd="0" presId="urn:microsoft.com/office/officeart/2018/5/layout/IconCircleLabelList"/>
    <dgm:cxn modelId="{D0074ED5-57BD-43EB-BE89-9A35251BDEFB}" type="presParOf" srcId="{AB565CAB-C0AD-425D-A0E6-8B80F0A92200}" destId="{706E3E3C-98FA-4050-AB02-CBF42CB3DD87}" srcOrd="2" destOrd="0" presId="urn:microsoft.com/office/officeart/2018/5/layout/IconCircleLabelList"/>
    <dgm:cxn modelId="{4960AD19-3EDE-4326-8F89-65F16564D851}" type="presParOf" srcId="{706E3E3C-98FA-4050-AB02-CBF42CB3DD87}" destId="{8C8643ED-FB6B-4F05-8F8E-1024D6C1244C}" srcOrd="0" destOrd="0" presId="urn:microsoft.com/office/officeart/2018/5/layout/IconCircleLabelList"/>
    <dgm:cxn modelId="{D337AC51-8FC7-4A19-AA21-DFBE2C7764FB}" type="presParOf" srcId="{706E3E3C-98FA-4050-AB02-CBF42CB3DD87}" destId="{D045BA93-AD1C-4E69-A060-61A9CCA1846E}" srcOrd="1" destOrd="0" presId="urn:microsoft.com/office/officeart/2018/5/layout/IconCircleLabelList"/>
    <dgm:cxn modelId="{57E8DFE9-00F0-42FD-87C7-DC9CBD1C4B1C}" type="presParOf" srcId="{706E3E3C-98FA-4050-AB02-CBF42CB3DD87}" destId="{4BD7B83C-6126-41CC-BB6A-391A8D4DD0C2}" srcOrd="2" destOrd="0" presId="urn:microsoft.com/office/officeart/2018/5/layout/IconCircleLabelList"/>
    <dgm:cxn modelId="{41439185-5206-4E07-A224-DA5B8C5A9DB4}" type="presParOf" srcId="{706E3E3C-98FA-4050-AB02-CBF42CB3DD87}" destId="{2AD0A36F-3B5D-42A8-A6AF-5EAE78CDF219}" srcOrd="3" destOrd="0" presId="urn:microsoft.com/office/officeart/2018/5/layout/IconCircleLabelList"/>
    <dgm:cxn modelId="{B65621A6-BF1D-486A-B442-BD66E5FA8181}" type="presParOf" srcId="{AB565CAB-C0AD-425D-A0E6-8B80F0A92200}" destId="{BFC844EE-6C41-41A8-B550-23189F9A624E}" srcOrd="3" destOrd="0" presId="urn:microsoft.com/office/officeart/2018/5/layout/IconCircleLabelList"/>
    <dgm:cxn modelId="{DA82F669-B18D-48B2-93F3-E6F47C2DDA06}" type="presParOf" srcId="{AB565CAB-C0AD-425D-A0E6-8B80F0A92200}" destId="{C664F279-44AA-4020-B128-EEB74430301F}" srcOrd="4" destOrd="0" presId="urn:microsoft.com/office/officeart/2018/5/layout/IconCircleLabelList"/>
    <dgm:cxn modelId="{3073E8B8-8FEF-4695-922E-A8C35EDCD513}" type="presParOf" srcId="{C664F279-44AA-4020-B128-EEB74430301F}" destId="{4C55BE27-9667-47AD-92A5-CB3A72A5A549}" srcOrd="0" destOrd="0" presId="urn:microsoft.com/office/officeart/2018/5/layout/IconCircleLabelList"/>
    <dgm:cxn modelId="{4562F6F9-0C36-401E-BF7E-AFE07D63EDD5}" type="presParOf" srcId="{C664F279-44AA-4020-B128-EEB74430301F}" destId="{992F6D00-91BD-4134-8C8E-7E782202CDCD}" srcOrd="1" destOrd="0" presId="urn:microsoft.com/office/officeart/2018/5/layout/IconCircleLabelList"/>
    <dgm:cxn modelId="{7427577E-F276-446E-BE0D-3AF470D899BA}" type="presParOf" srcId="{C664F279-44AA-4020-B128-EEB74430301F}" destId="{8AAF757F-250C-497C-A6C6-0F10F88EEB92}" srcOrd="2" destOrd="0" presId="urn:microsoft.com/office/officeart/2018/5/layout/IconCircleLabelList"/>
    <dgm:cxn modelId="{2F9849E3-9FAB-4D27-B95B-DEE4066AD5BC}" type="presParOf" srcId="{C664F279-44AA-4020-B128-EEB74430301F}" destId="{B07C6247-7B73-4719-8FDF-4948E74A47F2}"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5EB6B-B854-40DC-97CC-1E1B09CA1A0F}">
      <dsp:nvSpPr>
        <dsp:cNvPr id="0" name=""/>
        <dsp:cNvSpPr/>
      </dsp:nvSpPr>
      <dsp:spPr>
        <a:xfrm>
          <a:off x="679050" y="376372"/>
          <a:ext cx="1887187" cy="1887187"/>
        </a:xfrm>
        <a:prstGeom prst="ellipse">
          <a:avLst/>
        </a:prstGeom>
        <a:solidFill>
          <a:srgbClr val="202448"/>
        </a:solidFill>
        <a:ln>
          <a:noFill/>
        </a:ln>
        <a:effectLst/>
      </dsp:spPr>
      <dsp:style>
        <a:lnRef idx="0">
          <a:scrgbClr r="0" g="0" b="0"/>
        </a:lnRef>
        <a:fillRef idx="1">
          <a:scrgbClr r="0" g="0" b="0"/>
        </a:fillRef>
        <a:effectRef idx="0">
          <a:scrgbClr r="0" g="0" b="0"/>
        </a:effectRef>
        <a:fontRef idx="minor"/>
      </dsp:style>
    </dsp:sp>
    <dsp:sp modelId="{31387C06-333D-46C7-AA1B-B1EC3AFB9082}">
      <dsp:nvSpPr>
        <dsp:cNvPr id="0" name=""/>
        <dsp:cNvSpPr/>
      </dsp:nvSpPr>
      <dsp:spPr>
        <a:xfrm>
          <a:off x="1081237" y="778559"/>
          <a:ext cx="1082812" cy="108281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6C85BE-37D6-43F3-9DCD-130BFFC5DD8D}">
      <dsp:nvSpPr>
        <dsp:cNvPr id="0" name=""/>
        <dsp:cNvSpPr/>
      </dsp:nvSpPr>
      <dsp:spPr>
        <a:xfrm>
          <a:off x="75768" y="2851372"/>
          <a:ext cx="3093750" cy="1123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baseline="0" dirty="0">
              <a:solidFill>
                <a:srgbClr val="202448"/>
              </a:solidFill>
            </a:rPr>
            <a:t>Explore each station at your own pace</a:t>
          </a:r>
        </a:p>
      </dsp:txBody>
      <dsp:txXfrm>
        <a:off x="75768" y="2851372"/>
        <a:ext cx="3093750" cy="1123593"/>
      </dsp:txXfrm>
    </dsp:sp>
    <dsp:sp modelId="{8C8643ED-FB6B-4F05-8F8E-1024D6C1244C}">
      <dsp:nvSpPr>
        <dsp:cNvPr id="0" name=""/>
        <dsp:cNvSpPr/>
      </dsp:nvSpPr>
      <dsp:spPr>
        <a:xfrm>
          <a:off x="4314206" y="376372"/>
          <a:ext cx="1887187" cy="1887187"/>
        </a:xfrm>
        <a:prstGeom prst="ellipse">
          <a:avLst/>
        </a:prstGeom>
        <a:solidFill>
          <a:srgbClr val="202448"/>
        </a:solidFill>
        <a:ln>
          <a:noFill/>
        </a:ln>
        <a:effectLst/>
      </dsp:spPr>
      <dsp:style>
        <a:lnRef idx="0">
          <a:scrgbClr r="0" g="0" b="0"/>
        </a:lnRef>
        <a:fillRef idx="1">
          <a:scrgbClr r="0" g="0" b="0"/>
        </a:fillRef>
        <a:effectRef idx="0">
          <a:scrgbClr r="0" g="0" b="0"/>
        </a:effectRef>
        <a:fontRef idx="minor"/>
      </dsp:style>
    </dsp:sp>
    <dsp:sp modelId="{D045BA93-AD1C-4E69-A060-61A9CCA1846E}">
      <dsp:nvSpPr>
        <dsp:cNvPr id="0" name=""/>
        <dsp:cNvSpPr/>
      </dsp:nvSpPr>
      <dsp:spPr>
        <a:xfrm>
          <a:off x="4716393" y="778559"/>
          <a:ext cx="1082812" cy="108281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D0A36F-3B5D-42A8-A6AF-5EAE78CDF219}">
      <dsp:nvSpPr>
        <dsp:cNvPr id="0" name=""/>
        <dsp:cNvSpPr/>
      </dsp:nvSpPr>
      <dsp:spPr>
        <a:xfrm>
          <a:off x="3710925" y="2851372"/>
          <a:ext cx="3093750" cy="1123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baseline="0" dirty="0">
              <a:solidFill>
                <a:srgbClr val="202448"/>
              </a:solidFill>
            </a:rPr>
            <a:t>Fill in the worksheets at each station</a:t>
          </a:r>
        </a:p>
      </dsp:txBody>
      <dsp:txXfrm>
        <a:off x="3710925" y="2851372"/>
        <a:ext cx="3093750" cy="1123593"/>
      </dsp:txXfrm>
    </dsp:sp>
    <dsp:sp modelId="{4C55BE27-9667-47AD-92A5-CB3A72A5A549}">
      <dsp:nvSpPr>
        <dsp:cNvPr id="0" name=""/>
        <dsp:cNvSpPr/>
      </dsp:nvSpPr>
      <dsp:spPr>
        <a:xfrm>
          <a:off x="7949362" y="376372"/>
          <a:ext cx="1887187" cy="1887187"/>
        </a:xfrm>
        <a:prstGeom prst="ellipse">
          <a:avLst/>
        </a:prstGeom>
        <a:solidFill>
          <a:srgbClr val="202448"/>
        </a:solidFill>
        <a:ln>
          <a:noFill/>
        </a:ln>
        <a:effectLst/>
      </dsp:spPr>
      <dsp:style>
        <a:lnRef idx="0">
          <a:scrgbClr r="0" g="0" b="0"/>
        </a:lnRef>
        <a:fillRef idx="1">
          <a:scrgbClr r="0" g="0" b="0"/>
        </a:fillRef>
        <a:effectRef idx="0">
          <a:scrgbClr r="0" g="0" b="0"/>
        </a:effectRef>
        <a:fontRef idx="minor"/>
      </dsp:style>
    </dsp:sp>
    <dsp:sp modelId="{992F6D00-91BD-4134-8C8E-7E782202CDCD}">
      <dsp:nvSpPr>
        <dsp:cNvPr id="0" name=""/>
        <dsp:cNvSpPr/>
      </dsp:nvSpPr>
      <dsp:spPr>
        <a:xfrm>
          <a:off x="8351550" y="778559"/>
          <a:ext cx="1082812" cy="108281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7C6247-7B73-4719-8FDF-4948E74A47F2}">
      <dsp:nvSpPr>
        <dsp:cNvPr id="0" name=""/>
        <dsp:cNvSpPr/>
      </dsp:nvSpPr>
      <dsp:spPr>
        <a:xfrm>
          <a:off x="7346081" y="2851372"/>
          <a:ext cx="3093750" cy="1123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baseline="0" dirty="0">
              <a:solidFill>
                <a:srgbClr val="202448"/>
              </a:solidFill>
            </a:rPr>
            <a:t>Project team members will be available to answer questions</a:t>
          </a:r>
        </a:p>
      </dsp:txBody>
      <dsp:txXfrm>
        <a:off x="7346081" y="2851372"/>
        <a:ext cx="3093750" cy="1123593"/>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1A96E62F-DAC1-4E22-B6CA-FFEBE6FD792D}" type="datetimeFigureOut">
              <a:rPr lang="en-US" smtClean="0"/>
              <a:t>9/11/2026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3477D27A-913A-4986-91B2-98E6098F8730}" type="slidenum">
              <a:rPr lang="en-US" smtClean="0"/>
              <a:t>‹#›</a:t>
            </a:fld>
            <a:endParaRPr lang="en-US"/>
          </a:p>
        </p:txBody>
      </p:sp>
    </p:spTree>
    <p:extLst>
      <p:ext uri="{BB962C8B-B14F-4D97-AF65-F5344CB8AC3E}">
        <p14:creationId xmlns:p14="http://schemas.microsoft.com/office/powerpoint/2010/main" val="224682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1</a:t>
            </a:fld>
            <a:endParaRPr lang="en-US"/>
          </a:p>
        </p:txBody>
      </p:sp>
    </p:spTree>
    <p:extLst>
      <p:ext uri="{BB962C8B-B14F-4D97-AF65-F5344CB8AC3E}">
        <p14:creationId xmlns:p14="http://schemas.microsoft.com/office/powerpoint/2010/main" val="2807665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a:t>
            </a:fld>
            <a:endParaRPr lang="en-US"/>
          </a:p>
        </p:txBody>
      </p:sp>
    </p:spTree>
    <p:extLst>
      <p:ext uri="{BB962C8B-B14F-4D97-AF65-F5344CB8AC3E}">
        <p14:creationId xmlns:p14="http://schemas.microsoft.com/office/powerpoint/2010/main" val="3321975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 input: workshop 1, feedback shared at the PC-CC workshop, community survey and other touchpoints such as our meeting with Revitalize Broadway. </a:t>
            </a:r>
          </a:p>
          <a:p>
            <a:endParaRPr lang="en-US" dirty="0"/>
          </a:p>
          <a:p>
            <a:r>
              <a:rPr lang="en-US" dirty="0"/>
              <a:t>I am going to walk through a high level summary of the proposed changes in the 2026 Draft to the current SP and then we will have extensive time during the open house portion to go into detail and further discussion on anything that is of particular interest/importance to you.</a:t>
            </a:r>
          </a:p>
        </p:txBody>
      </p:sp>
      <p:sp>
        <p:nvSpPr>
          <p:cNvPr id="4" name="Slide Number Placeholder 3"/>
          <p:cNvSpPr>
            <a:spLocks noGrp="1"/>
          </p:cNvSpPr>
          <p:nvPr>
            <p:ph type="sldNum" sz="quarter" idx="5"/>
          </p:nvPr>
        </p:nvSpPr>
        <p:spPr/>
        <p:txBody>
          <a:bodyPr/>
          <a:lstStyle/>
          <a:p>
            <a:fld id="{3477D27A-913A-4986-91B2-98E6098F8730}" type="slidenum">
              <a:rPr lang="en-US" smtClean="0"/>
              <a:t>3</a:t>
            </a:fld>
            <a:endParaRPr lang="en-US"/>
          </a:p>
        </p:txBody>
      </p:sp>
    </p:spTree>
    <p:extLst>
      <p:ext uri="{BB962C8B-B14F-4D97-AF65-F5344CB8AC3E}">
        <p14:creationId xmlns:p14="http://schemas.microsoft.com/office/powerpoint/2010/main" val="2477393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 plans are planning document that guide how a specific area, like Downtown Lemon Grove, will grow and change over time.</a:t>
            </a:r>
          </a:p>
          <a:p>
            <a:endParaRPr lang="en-US" dirty="0"/>
          </a:p>
          <a:p>
            <a:r>
              <a:rPr lang="en-US" dirty="0"/>
              <a:t>It can define what </a:t>
            </a:r>
            <a:r>
              <a:rPr lang="en-US" b="1" dirty="0"/>
              <a:t>types of development </a:t>
            </a:r>
            <a:r>
              <a:rPr lang="en-US" dirty="0"/>
              <a:t>are appropriate, such as housing, shops, parks, or mixed-use projects. </a:t>
            </a:r>
          </a:p>
          <a:p>
            <a:r>
              <a:rPr lang="en-US" dirty="0"/>
              <a:t>It can also establish </a:t>
            </a:r>
            <a:r>
              <a:rPr lang="en-US" b="1" dirty="0"/>
              <a:t>standards</a:t>
            </a:r>
            <a:r>
              <a:rPr lang="en-US" b="0" dirty="0"/>
              <a:t> for how that development occurs such as</a:t>
            </a:r>
            <a:r>
              <a:rPr lang="en-US" dirty="0"/>
              <a:t> including building heights, density, and overall scale.</a:t>
            </a:r>
          </a:p>
          <a:p>
            <a:r>
              <a:rPr lang="en-US" dirty="0"/>
              <a:t>The Plan also looks at the elements of community character and design, including architecture, streetscape improvements, landscaping, and the overall look and feel of downtown.</a:t>
            </a:r>
          </a:p>
          <a:p>
            <a:r>
              <a:rPr lang="en-US" dirty="0"/>
              <a:t>Another major component is mobility, or how people move through the area, whether by walking, biking, driving, or transit.</a:t>
            </a:r>
          </a:p>
          <a:p>
            <a:r>
              <a:rPr lang="en-US" dirty="0"/>
              <a:t>Specific Plans also identify infrastructure and public improvements needed to support future growth, such as utilities, drainage, and public spaces.</a:t>
            </a:r>
          </a:p>
          <a:p>
            <a:r>
              <a:rPr lang="en-US" dirty="0"/>
              <a:t>Finally, the Plan helps outline how improvements and development could be implemented over time, including priorities, phasing, and potential funding approaches.</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5</a:t>
            </a:fld>
            <a:endParaRPr lang="en-US"/>
          </a:p>
        </p:txBody>
      </p:sp>
    </p:spTree>
    <p:extLst>
      <p:ext uri="{BB962C8B-B14F-4D97-AF65-F5344CB8AC3E}">
        <p14:creationId xmlns:p14="http://schemas.microsoft.com/office/powerpoint/2010/main" val="1935717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67731-D443-62E2-DB35-880518DB60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D950F-52CD-E472-A0CE-62B894E44C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65882-F776-F6F3-64B3-EE6F79DC0BB7}"/>
              </a:ext>
            </a:extLst>
          </p:cNvPr>
          <p:cNvSpPr>
            <a:spLocks noGrp="1"/>
          </p:cNvSpPr>
          <p:nvPr>
            <p:ph type="body" idx="1"/>
          </p:nvPr>
        </p:nvSpPr>
        <p:spPr/>
        <p:txBody>
          <a:bodyPr/>
          <a:lstStyle/>
          <a:p>
            <a:r>
              <a:rPr lang="en-US" dirty="0"/>
              <a:t>We also want to be clear as to what the Specific Plan does not do/does not allow for:</a:t>
            </a:r>
          </a:p>
          <a:p>
            <a:endParaRPr lang="en-US" dirty="0"/>
          </a:p>
          <a:p>
            <a:r>
              <a:rPr lang="en-US" dirty="0"/>
              <a:t>Eminent domain.  A specific plan does not provide the City with eminent domain authority.  There are other processes and steps legally required before a City can exercise eminent domain and it is not the intent of the City to invoke those steps through this process.</a:t>
            </a:r>
          </a:p>
          <a:p>
            <a:endParaRPr lang="en-US" dirty="0"/>
          </a:p>
          <a:p>
            <a:r>
              <a:rPr lang="en-US" dirty="0"/>
              <a:t>The specific plan does not require or dictate </a:t>
            </a:r>
            <a:r>
              <a:rPr lang="en-US" u="sng" dirty="0"/>
              <a:t>any</a:t>
            </a:r>
            <a:r>
              <a:rPr lang="en-US" u="none" dirty="0"/>
              <a:t> actions.  The Plan is a framework for future development and investment and is subject to property owner decisions and actions. </a:t>
            </a:r>
            <a:endParaRPr lang="en-US" dirty="0"/>
          </a:p>
        </p:txBody>
      </p:sp>
      <p:sp>
        <p:nvSpPr>
          <p:cNvPr id="4" name="Slide Number Placeholder 3">
            <a:extLst>
              <a:ext uri="{FF2B5EF4-FFF2-40B4-BE49-F238E27FC236}">
                <a16:creationId xmlns:a16="http://schemas.microsoft.com/office/drawing/2014/main" id="{064D9454-BFFD-46C0-5B83-E0E0A0109A80}"/>
              </a:ext>
            </a:extLst>
          </p:cNvPr>
          <p:cNvSpPr>
            <a:spLocks noGrp="1"/>
          </p:cNvSpPr>
          <p:nvPr>
            <p:ph type="sldNum" sz="quarter" idx="5"/>
          </p:nvPr>
        </p:nvSpPr>
        <p:spPr/>
        <p:txBody>
          <a:bodyPr/>
          <a:lstStyle/>
          <a:p>
            <a:fld id="{3477D27A-913A-4986-91B2-98E6098F8730}" type="slidenum">
              <a:rPr lang="en-US" smtClean="0"/>
              <a:t>6</a:t>
            </a:fld>
            <a:endParaRPr lang="en-US"/>
          </a:p>
        </p:txBody>
      </p:sp>
    </p:spTree>
    <p:extLst>
      <p:ext uri="{BB962C8B-B14F-4D97-AF65-F5344CB8AC3E}">
        <p14:creationId xmlns:p14="http://schemas.microsoft.com/office/powerpoint/2010/main" val="283570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7</a:t>
            </a:fld>
            <a:endParaRPr lang="en-US"/>
          </a:p>
        </p:txBody>
      </p:sp>
    </p:spTree>
    <p:extLst>
      <p:ext uri="{BB962C8B-B14F-4D97-AF65-F5344CB8AC3E}">
        <p14:creationId xmlns:p14="http://schemas.microsoft.com/office/powerpoint/2010/main" val="3698353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Communities change over time, and planning documents should evolve with them.</a:t>
            </a:r>
          </a:p>
          <a:p>
            <a:r>
              <a:rPr lang="en-US" dirty="0"/>
              <a:t>The current Downtown Specific Plan was adopted more than 20 years ago. Since then, Lemon Grove has experienced new housing needs, changing economic conditions, increased investment in transit, and new State laws that affect how cities plan for growth.</a:t>
            </a:r>
          </a:p>
          <a:p>
            <a:r>
              <a:rPr lang="en-US" dirty="0"/>
              <a:t>Updating the plan allows the City to:</a:t>
            </a:r>
          </a:p>
          <a:p>
            <a:pPr marL="174982" indent="-174982">
              <a:buFont typeface="Arial" panose="020B0604020202020204" pitchFamily="34" charset="0"/>
              <a:buChar char="•"/>
            </a:pPr>
            <a:r>
              <a:rPr lang="en-US" dirty="0"/>
              <a:t>Create a clear vision for downtown's future –a clear and therefore effective path forward for the future of the City</a:t>
            </a:r>
          </a:p>
          <a:p>
            <a:pPr marL="174982" indent="-174982">
              <a:buFont typeface="Arial" panose="020B0604020202020204" pitchFamily="34" charset="0"/>
              <a:buChar char="•"/>
            </a:pPr>
            <a:r>
              <a:rPr lang="en-US" dirty="0"/>
              <a:t>Encourage investment and revitalization</a:t>
            </a:r>
          </a:p>
          <a:p>
            <a:pPr marL="174982" indent="-174982">
              <a:buFont typeface="Arial" panose="020B0604020202020204" pitchFamily="34" charset="0"/>
              <a:buChar char="•"/>
            </a:pPr>
            <a:r>
              <a:rPr lang="en-US" dirty="0"/>
              <a:t>Improve walkability and safety</a:t>
            </a:r>
          </a:p>
          <a:p>
            <a:pPr marL="174982" indent="-174982">
              <a:buFont typeface="Arial" panose="020B0604020202020204" pitchFamily="34" charset="0"/>
              <a:buChar char="•"/>
            </a:pPr>
            <a:r>
              <a:rPr lang="en-US" dirty="0"/>
              <a:t>Support local businesses</a:t>
            </a:r>
          </a:p>
          <a:p>
            <a:pPr marL="174982" indent="-174982">
              <a:buFont typeface="Arial" panose="020B0604020202020204" pitchFamily="34" charset="0"/>
              <a:buChar char="•"/>
            </a:pPr>
            <a:r>
              <a:rPr lang="en-US" dirty="0"/>
              <a:t>Plan for housing near transit</a:t>
            </a:r>
          </a:p>
          <a:p>
            <a:pPr marL="174982" indent="-174982">
              <a:buFont typeface="Arial" panose="020B0604020202020204" pitchFamily="34" charset="0"/>
              <a:buChar char="•"/>
            </a:pPr>
            <a:r>
              <a:rPr lang="en-US" dirty="0"/>
              <a:t>Enhance parks, plazas, and public gathering spaces</a:t>
            </a:r>
          </a:p>
          <a:p>
            <a:pPr marL="174982" indent="-174982">
              <a:buFont typeface="Arial" panose="020B0604020202020204" pitchFamily="34" charset="0"/>
              <a:buChar char="•"/>
            </a:pPr>
            <a:r>
              <a:rPr lang="en-US" dirty="0"/>
              <a:t>Coordinate future infrastructure improvements</a:t>
            </a:r>
          </a:p>
          <a:p>
            <a:pPr marL="174982" indent="-174982">
              <a:buFont typeface="Arial" panose="020B0604020202020204" pitchFamily="34" charset="0"/>
              <a:buChar char="•"/>
            </a:pPr>
            <a:r>
              <a:rPr lang="en-US" b="1" dirty="0"/>
              <a:t>Position the City to compete for state and federal grants</a:t>
            </a:r>
          </a:p>
          <a:p>
            <a:r>
              <a:rPr lang="en-US" dirty="0"/>
              <a:t>Rather than allowing growth to occur project by project, the Specific Plan helps ensure that future development follows a community-supported vision.</a:t>
            </a:r>
          </a:p>
        </p:txBody>
      </p:sp>
      <p:sp>
        <p:nvSpPr>
          <p:cNvPr id="4" name="Slide Number Placeholder 3"/>
          <p:cNvSpPr>
            <a:spLocks noGrp="1"/>
          </p:cNvSpPr>
          <p:nvPr>
            <p:ph type="sldNum" sz="quarter" idx="5"/>
          </p:nvPr>
        </p:nvSpPr>
        <p:spPr/>
        <p:txBody>
          <a:bodyPr/>
          <a:lstStyle/>
          <a:p>
            <a:fld id="{3477D27A-913A-4986-91B2-98E6098F8730}" type="slidenum">
              <a:rPr lang="en-US" smtClean="0"/>
              <a:t>8</a:t>
            </a:fld>
            <a:endParaRPr lang="en-US"/>
          </a:p>
        </p:txBody>
      </p:sp>
    </p:spTree>
    <p:extLst>
      <p:ext uri="{BB962C8B-B14F-4D97-AF65-F5344CB8AC3E}">
        <p14:creationId xmlns:p14="http://schemas.microsoft.com/office/powerpoint/2010/main" val="3986362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BA868-FFDC-D161-8932-2758ECF6B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152FB-B661-FEA2-39CB-4CC51FE241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3EA73-4E4E-072E-E766-0462F378B793}"/>
              </a:ext>
            </a:extLst>
          </p:cNvPr>
          <p:cNvSpPr>
            <a:spLocks noGrp="1"/>
          </p:cNvSpPr>
          <p:nvPr>
            <p:ph type="body" idx="1"/>
          </p:nvPr>
        </p:nvSpPr>
        <p:spPr/>
        <p:txBody>
          <a:bodyPr/>
          <a:lstStyle/>
          <a:p>
            <a:r>
              <a:rPr lang="en-US" dirty="0"/>
              <a:t>Speak to existing form and character</a:t>
            </a:r>
          </a:p>
        </p:txBody>
      </p:sp>
      <p:sp>
        <p:nvSpPr>
          <p:cNvPr id="4" name="Slide Number Placeholder 3">
            <a:extLst>
              <a:ext uri="{FF2B5EF4-FFF2-40B4-BE49-F238E27FC236}">
                <a16:creationId xmlns:a16="http://schemas.microsoft.com/office/drawing/2014/main" id="{A837CD43-A42E-4D31-9B21-64F529FE0CAE}"/>
              </a:ext>
            </a:extLst>
          </p:cNvPr>
          <p:cNvSpPr>
            <a:spLocks noGrp="1"/>
          </p:cNvSpPr>
          <p:nvPr>
            <p:ph type="sldNum" sz="quarter" idx="5"/>
          </p:nvPr>
        </p:nvSpPr>
        <p:spPr/>
        <p:txBody>
          <a:bodyPr/>
          <a:lstStyle/>
          <a:p>
            <a:fld id="{3477D27A-913A-4986-91B2-98E6098F8730}" type="slidenum">
              <a:rPr lang="en-US" smtClean="0"/>
              <a:t>9</a:t>
            </a:fld>
            <a:endParaRPr lang="en-US"/>
          </a:p>
        </p:txBody>
      </p:sp>
    </p:spTree>
    <p:extLst>
      <p:ext uri="{BB962C8B-B14F-4D97-AF65-F5344CB8AC3E}">
        <p14:creationId xmlns:p14="http://schemas.microsoft.com/office/powerpoint/2010/main" val="2597057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C2E46-46C5-7BDD-CB26-E696CC3DB4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8EEB9C-240D-4DDD-1CAD-D2BD89E893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3F2DF-2BE2-B399-D1FF-246D9B08E224}"/>
              </a:ext>
            </a:extLst>
          </p:cNvPr>
          <p:cNvSpPr>
            <a:spLocks noGrp="1"/>
          </p:cNvSpPr>
          <p:nvPr>
            <p:ph type="body" idx="1"/>
          </p:nvPr>
        </p:nvSpPr>
        <p:spPr/>
        <p:txBody>
          <a:bodyPr/>
          <a:lstStyle/>
          <a:p>
            <a:r>
              <a:rPr lang="en-US" dirty="0"/>
              <a:t>Speak to opportunities to address mismatched adjacent, vacant storefronts and poorly maintained businesses – be sensitive here</a:t>
            </a:r>
          </a:p>
        </p:txBody>
      </p:sp>
      <p:sp>
        <p:nvSpPr>
          <p:cNvPr id="4" name="Slide Number Placeholder 3">
            <a:extLst>
              <a:ext uri="{FF2B5EF4-FFF2-40B4-BE49-F238E27FC236}">
                <a16:creationId xmlns:a16="http://schemas.microsoft.com/office/drawing/2014/main" id="{F7B2A4B6-2C43-D969-4B89-D3DFF07A3546}"/>
              </a:ext>
            </a:extLst>
          </p:cNvPr>
          <p:cNvSpPr>
            <a:spLocks noGrp="1"/>
          </p:cNvSpPr>
          <p:nvPr>
            <p:ph type="sldNum" sz="quarter" idx="5"/>
          </p:nvPr>
        </p:nvSpPr>
        <p:spPr/>
        <p:txBody>
          <a:bodyPr/>
          <a:lstStyle/>
          <a:p>
            <a:fld id="{3477D27A-913A-4986-91B2-98E6098F8730}" type="slidenum">
              <a:rPr lang="en-US" smtClean="0"/>
              <a:t>10</a:t>
            </a:fld>
            <a:endParaRPr lang="en-US"/>
          </a:p>
        </p:txBody>
      </p:sp>
    </p:spTree>
    <p:extLst>
      <p:ext uri="{BB962C8B-B14F-4D97-AF65-F5344CB8AC3E}">
        <p14:creationId xmlns:p14="http://schemas.microsoft.com/office/powerpoint/2010/main" val="1299944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already shared, the SP creates a vision for downtown's future and an important component of that is residential growth.  </a:t>
            </a:r>
          </a:p>
          <a:p>
            <a:endParaRPr lang="en-US" dirty="0"/>
          </a:p>
          <a:p>
            <a:r>
              <a:rPr lang="en-US" dirty="0"/>
              <a:t>The City’s adopted Housing Element in its General Plan already identifies the city’s obligation to the number of housing units to be built between 2021-2029.  The Housing Need is determined for each region by HCD, then for each City by SANDAG (spell out).</a:t>
            </a:r>
          </a:p>
          <a:p>
            <a:endParaRPr lang="en-US" dirty="0"/>
          </a:p>
          <a:p>
            <a:r>
              <a:rPr lang="en-US" dirty="0"/>
              <a:t>The City’s Housing Need is 1,359 units, there have been 26% of those units built which demonstrates the need to plan for additional housing.  The draft SP plans for that growth and directs that in the downtown of the City around existing transportation infrastructure, rather than push that growth into the residential neighborhoods which would otherwise impact the fabric of those neighborhoods. An important note is that these units are closely monitored by HCD.  Fulfilling the City’s RHNA housing requirements is a fundamental, </a:t>
            </a:r>
            <a:r>
              <a:rPr lang="en-US"/>
              <a:t>mandatory requirement </a:t>
            </a:r>
            <a:r>
              <a:rPr lang="en-US" dirty="0"/>
              <a:t>and there are true, actual repercussions for the City, if they don’t meet the housing unit numbers.</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11</a:t>
            </a:fld>
            <a:endParaRPr lang="en-US"/>
          </a:p>
        </p:txBody>
      </p:sp>
    </p:spTree>
    <p:extLst>
      <p:ext uri="{BB962C8B-B14F-4D97-AF65-F5344CB8AC3E}">
        <p14:creationId xmlns:p14="http://schemas.microsoft.com/office/powerpoint/2010/main" val="484005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8DB8A-CC1F-74CE-EF03-24D31181AD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0E81A-88DF-C84A-BBB4-1B46E20655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D4BCBB-9AA7-A25E-A865-5F8A9306A06C}"/>
              </a:ext>
            </a:extLst>
          </p:cNvPr>
          <p:cNvSpPr>
            <a:spLocks noGrp="1"/>
          </p:cNvSpPr>
          <p:nvPr>
            <p:ph type="body" idx="1"/>
          </p:nvPr>
        </p:nvSpPr>
        <p:spPr/>
        <p:txBody>
          <a:bodyPr/>
          <a:lstStyle/>
          <a:p>
            <a:r>
              <a:rPr lang="en-US" b="1" dirty="0"/>
              <a:t>How Could the Community Benefit?</a:t>
            </a:r>
            <a:endParaRPr lang="en-US" dirty="0"/>
          </a:p>
          <a:p>
            <a:r>
              <a:rPr lang="en-US" dirty="0"/>
              <a:t>A successful downtown benefits everyone—even if you don't live downtown.</a:t>
            </a:r>
          </a:p>
          <a:p>
            <a:r>
              <a:rPr lang="en-US" dirty="0"/>
              <a:t>The updated Specific Plan is intended to create a downtown that is more vibrant, attractive, and economically successful while improving quality of life throughout Lemon Grove.</a:t>
            </a:r>
          </a:p>
          <a:p>
            <a:r>
              <a:rPr lang="en-US" dirty="0"/>
              <a:t>Potential community benefits include:</a:t>
            </a:r>
          </a:p>
          <a:p>
            <a:r>
              <a:rPr lang="en-US" b="1" dirty="0"/>
              <a:t>A More Walkable Downtown</a:t>
            </a:r>
            <a:endParaRPr lang="en-US" dirty="0"/>
          </a:p>
          <a:p>
            <a:r>
              <a:rPr lang="en-US" dirty="0"/>
              <a:t>Safer sidewalks, improved crossings, bicycle connections, landscaping, and public spaces can make downtown easier and more enjoyable to explore on foot.</a:t>
            </a:r>
          </a:p>
          <a:p>
            <a:r>
              <a:rPr lang="en-US" b="1" dirty="0"/>
              <a:t>More Restaurants, Shops and Services</a:t>
            </a:r>
            <a:endParaRPr lang="en-US" dirty="0"/>
          </a:p>
          <a:p>
            <a:r>
              <a:rPr lang="en-US" dirty="0"/>
              <a:t>Additional residents living downtown can help support the restaurants, cafés, neighborhood retail, and services that many residents have said they would like to see.</a:t>
            </a:r>
          </a:p>
          <a:p>
            <a:r>
              <a:rPr lang="en-US" b="1" dirty="0"/>
              <a:t>More Housing Choices</a:t>
            </a:r>
            <a:endParaRPr lang="en-US" dirty="0"/>
          </a:p>
          <a:p>
            <a:r>
              <a:rPr lang="en-US" dirty="0"/>
              <a:t>The plan encourages a variety of housing options near transit, helping young adults, working families, and seniors find homes that meet their needs while reducing pressure to build in established neighborhoods.</a:t>
            </a:r>
          </a:p>
          <a:p>
            <a:r>
              <a:rPr lang="en-US" b="1" dirty="0"/>
              <a:t>Better Public Spaces</a:t>
            </a:r>
            <a:endParaRPr lang="en-US" dirty="0"/>
          </a:p>
          <a:p>
            <a:r>
              <a:rPr lang="en-US" dirty="0"/>
              <a:t>Future improvements may include plazas, gathering spaces, public art, landscaping, outdoor dining, and streetscape enhancements that create places where people can meet, relax, and enjoy community events.</a:t>
            </a:r>
          </a:p>
          <a:p>
            <a:r>
              <a:rPr lang="en-US" b="1" dirty="0"/>
              <a:t>Economic Growth</a:t>
            </a:r>
            <a:endParaRPr lang="en-US" dirty="0"/>
          </a:p>
          <a:p>
            <a:r>
              <a:rPr lang="en-US" dirty="0"/>
              <a:t>New investment can increase property values, attract businesses, create jobs, and generate additional local revenue to help fund City services and infrastructure improvements.</a:t>
            </a:r>
          </a:p>
          <a:p>
            <a:r>
              <a:rPr lang="en-US" b="1" dirty="0"/>
              <a:t>Smarter Growth</a:t>
            </a:r>
            <a:endParaRPr lang="en-US" dirty="0"/>
          </a:p>
          <a:p>
            <a:r>
              <a:rPr lang="en-US" dirty="0"/>
              <a:t>Focusing growth near existing roads, utilities, and the San Diego Trolley helps make more efficient use of public infrastructure while supporting regional sustainability goals.</a:t>
            </a:r>
          </a:p>
          <a:p>
            <a:endParaRPr lang="en-US" dirty="0"/>
          </a:p>
        </p:txBody>
      </p:sp>
      <p:sp>
        <p:nvSpPr>
          <p:cNvPr id="4" name="Slide Number Placeholder 3">
            <a:extLst>
              <a:ext uri="{FF2B5EF4-FFF2-40B4-BE49-F238E27FC236}">
                <a16:creationId xmlns:a16="http://schemas.microsoft.com/office/drawing/2014/main" id="{8561CB01-E154-3A2A-2CC0-E4911C3DE6C6}"/>
              </a:ext>
            </a:extLst>
          </p:cNvPr>
          <p:cNvSpPr>
            <a:spLocks noGrp="1"/>
          </p:cNvSpPr>
          <p:nvPr>
            <p:ph type="sldNum" sz="quarter" idx="5"/>
          </p:nvPr>
        </p:nvSpPr>
        <p:spPr/>
        <p:txBody>
          <a:bodyPr/>
          <a:lstStyle/>
          <a:p>
            <a:fld id="{3477D27A-913A-4986-91B2-98E6098F8730}" type="slidenum">
              <a:rPr lang="en-US" smtClean="0"/>
              <a:t>12</a:t>
            </a:fld>
            <a:endParaRPr lang="en-US"/>
          </a:p>
        </p:txBody>
      </p:sp>
    </p:spTree>
    <p:extLst>
      <p:ext uri="{BB962C8B-B14F-4D97-AF65-F5344CB8AC3E}">
        <p14:creationId xmlns:p14="http://schemas.microsoft.com/office/powerpoint/2010/main" val="1886785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14</a:t>
            </a:fld>
            <a:endParaRPr lang="en-US"/>
          </a:p>
        </p:txBody>
      </p:sp>
    </p:spTree>
    <p:extLst>
      <p:ext uri="{BB962C8B-B14F-4D97-AF65-F5344CB8AC3E}">
        <p14:creationId xmlns:p14="http://schemas.microsoft.com/office/powerpoint/2010/main" val="2155871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heard how great the desire is to provide more destination opportunities – restaurants, retail/shops, entertainment – as well as gathering spaces such as outdoor dining, plazas and gathering spaces and things to do – such as events, markets such as beyond your farmers market, and similar.</a:t>
            </a:r>
          </a:p>
          <a:p>
            <a:endParaRPr lang="en-US" dirty="0"/>
          </a:p>
          <a:p>
            <a:r>
              <a:rPr lang="en-US" dirty="0"/>
              <a:t>We’ve heard the desire for elements that improve the aesthetics and atmosphere and environment such as trees, shade, and lighting.  Cleaner streets and maintained properties were also elements important to you as the community that will improve the experience.</a:t>
            </a:r>
          </a:p>
          <a:p>
            <a:endParaRPr lang="en-US" dirty="0"/>
          </a:p>
          <a:p>
            <a:endParaRPr lang="en-US" dirty="0"/>
          </a:p>
          <a:p>
            <a:r>
              <a:rPr lang="en-US" dirty="0"/>
              <a:t>Mobility safety through safer crossings and better sidewalks. </a:t>
            </a:r>
          </a:p>
          <a:p>
            <a:endParaRPr lang="en-US" dirty="0"/>
          </a:p>
          <a:p>
            <a:r>
              <a:rPr lang="en-US" dirty="0"/>
              <a:t>And we heard and recognize that it is really important for these changes and improvements to happen while still holding onto and preserving LG’s small-town feel.</a:t>
            </a:r>
          </a:p>
        </p:txBody>
      </p:sp>
      <p:sp>
        <p:nvSpPr>
          <p:cNvPr id="4" name="Slide Number Placeholder 3"/>
          <p:cNvSpPr>
            <a:spLocks noGrp="1"/>
          </p:cNvSpPr>
          <p:nvPr>
            <p:ph type="sldNum" sz="quarter" idx="5"/>
          </p:nvPr>
        </p:nvSpPr>
        <p:spPr/>
        <p:txBody>
          <a:bodyPr/>
          <a:lstStyle/>
          <a:p>
            <a:fld id="{3477D27A-913A-4986-91B2-98E6098F8730}" type="slidenum">
              <a:rPr lang="en-US" smtClean="0"/>
              <a:t>15</a:t>
            </a:fld>
            <a:endParaRPr lang="en-US"/>
          </a:p>
        </p:txBody>
      </p:sp>
    </p:spTree>
    <p:extLst>
      <p:ext uri="{BB962C8B-B14F-4D97-AF65-F5344CB8AC3E}">
        <p14:creationId xmlns:p14="http://schemas.microsoft.com/office/powerpoint/2010/main" val="1913844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restaurants, cafés &amp; local shops </a:t>
            </a:r>
            <a:r>
              <a:rPr lang="en-US" dirty="0">
                <a:sym typeface="Wingdings" panose="05000000000000000000" pitchFamily="2" charset="2"/>
              </a:rPr>
              <a:t> </a:t>
            </a:r>
            <a:r>
              <a:rPr lang="en-US" dirty="0"/>
              <a:t>More flexible uses and funding support for businesses</a:t>
            </a:r>
          </a:p>
          <a:p>
            <a:r>
              <a:rPr lang="en-US" dirty="0"/>
              <a:t>Trees, shade &amp; better lighting  </a:t>
            </a:r>
            <a:r>
              <a:rPr lang="en-US" dirty="0">
                <a:sym typeface="Wingdings" panose="05000000000000000000" pitchFamily="2" charset="2"/>
              </a:rPr>
              <a:t> Updated landscaping requirements</a:t>
            </a:r>
            <a:endParaRPr lang="en-US" dirty="0"/>
          </a:p>
          <a:p>
            <a:r>
              <a:rPr lang="en-US" dirty="0"/>
              <a:t>Cleaner streets &amp; maintained properties  </a:t>
            </a:r>
            <a:r>
              <a:rPr lang="en-US" dirty="0">
                <a:sym typeface="Wingdings" panose="05000000000000000000" pitchFamily="2" charset="2"/>
              </a:rPr>
              <a:t> </a:t>
            </a:r>
            <a:r>
              <a:rPr lang="en-US" dirty="0"/>
              <a:t>Beautification and property improvement programs</a:t>
            </a:r>
          </a:p>
          <a:p>
            <a:r>
              <a:rPr lang="en-US" dirty="0"/>
              <a:t>Safer crossings &amp; better sidewalks  </a:t>
            </a:r>
            <a:r>
              <a:rPr lang="en-US" dirty="0">
                <a:sym typeface="Wingdings" panose="05000000000000000000" pitchFamily="2" charset="2"/>
              </a:rPr>
              <a:t> </a:t>
            </a:r>
            <a:r>
              <a:rPr lang="en-US" dirty="0"/>
              <a:t>Improved crossings and pedestrian-focused design</a:t>
            </a:r>
          </a:p>
          <a:p>
            <a:r>
              <a:rPr lang="en-US" dirty="0"/>
              <a:t>Outdoor dining, plazas &amp; gathering spaces  </a:t>
            </a:r>
            <a:r>
              <a:rPr lang="en-US" dirty="0">
                <a:sym typeface="Wingdings" panose="05000000000000000000" pitchFamily="2" charset="2"/>
              </a:rPr>
              <a:t> </a:t>
            </a:r>
            <a:r>
              <a:rPr lang="en-US" dirty="0"/>
              <a:t>Updated outdoor dining standards and streetscape designs </a:t>
            </a:r>
          </a:p>
          <a:p>
            <a:r>
              <a:rPr lang="en-US" dirty="0"/>
              <a:t>Events, markets &amp; things to do  </a:t>
            </a:r>
            <a:r>
              <a:rPr lang="en-US" dirty="0">
                <a:sym typeface="Wingdings" panose="05000000000000000000" pitchFamily="2" charset="2"/>
              </a:rPr>
              <a:t> </a:t>
            </a:r>
            <a:r>
              <a:rPr lang="en-US" dirty="0"/>
              <a:t>Enhanced arts and entertainment overlay zone</a:t>
            </a:r>
          </a:p>
          <a:p>
            <a:r>
              <a:rPr lang="en-US" dirty="0"/>
              <a:t>Fewer vacant storefronts  </a:t>
            </a:r>
            <a:r>
              <a:rPr lang="en-US" dirty="0">
                <a:sym typeface="Wingdings" panose="05000000000000000000" pitchFamily="2" charset="2"/>
              </a:rPr>
              <a:t> Adaptive reuse policy and refined development standards </a:t>
            </a:r>
          </a:p>
          <a:p>
            <a:r>
              <a:rPr lang="en-US" dirty="0"/>
              <a:t>Keep Lemon Grove’s small-town feel  </a:t>
            </a:r>
            <a:r>
              <a:rPr lang="en-US" dirty="0">
                <a:sym typeface="Wingdings" panose="05000000000000000000" pitchFamily="2" charset="2"/>
              </a:rPr>
              <a:t> refined design standards reinforcing community identity</a:t>
            </a:r>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17</a:t>
            </a:fld>
            <a:endParaRPr lang="en-US"/>
          </a:p>
        </p:txBody>
      </p:sp>
    </p:spTree>
    <p:extLst>
      <p:ext uri="{BB962C8B-B14F-4D97-AF65-F5344CB8AC3E}">
        <p14:creationId xmlns:p14="http://schemas.microsoft.com/office/powerpoint/2010/main" val="1577746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18</a:t>
            </a:fld>
            <a:endParaRPr lang="en-US"/>
          </a:p>
        </p:txBody>
      </p:sp>
    </p:spTree>
    <p:extLst>
      <p:ext uri="{BB962C8B-B14F-4D97-AF65-F5344CB8AC3E}">
        <p14:creationId xmlns:p14="http://schemas.microsoft.com/office/powerpoint/2010/main" val="667434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19</a:t>
            </a:fld>
            <a:endParaRPr lang="en-US"/>
          </a:p>
        </p:txBody>
      </p:sp>
    </p:spTree>
    <p:extLst>
      <p:ext uri="{BB962C8B-B14F-4D97-AF65-F5344CB8AC3E}">
        <p14:creationId xmlns:p14="http://schemas.microsoft.com/office/powerpoint/2010/main" val="3555067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Draft Plan gives different parts of Downtown clearer roles</a:t>
            </a:r>
          </a:p>
          <a:p>
            <a:r>
              <a:rPr lang="en-US" dirty="0"/>
              <a:t>Six downtown districts with tailored development standards:</a:t>
            </a:r>
          </a:p>
          <a:p>
            <a:pPr marL="174982" indent="-174982">
              <a:buFontTx/>
              <a:buChar char="-"/>
            </a:pPr>
            <a:r>
              <a:rPr lang="en-US" dirty="0"/>
              <a:t>Emphasis on mixed-use and residential development opportunities </a:t>
            </a:r>
          </a:p>
          <a:p>
            <a:pPr marL="174982" indent="-174982">
              <a:buFontTx/>
              <a:buChar char="-"/>
            </a:pPr>
            <a:r>
              <a:rPr lang="en-US" dirty="0"/>
              <a:t>Increased intensity focused near transit and key corridors </a:t>
            </a:r>
          </a:p>
          <a:p>
            <a:pPr marL="174982" indent="-174982">
              <a:buFontTx/>
              <a:buChar char="-"/>
            </a:pPr>
            <a:r>
              <a:rPr lang="en-US" dirty="0"/>
              <a:t>Pedestrian-oriented design and active street frontages </a:t>
            </a:r>
          </a:p>
          <a:p>
            <a:pPr marL="174982" indent="-174982">
              <a:buFontTx/>
              <a:buChar char="-"/>
            </a:pPr>
            <a:r>
              <a:rPr lang="en-US" dirty="0"/>
              <a:t>Reduced reliance on auto-oriented development patterns</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20</a:t>
            </a:fld>
            <a:endParaRPr lang="en-US"/>
          </a:p>
        </p:txBody>
      </p:sp>
    </p:spTree>
    <p:extLst>
      <p:ext uri="{BB962C8B-B14F-4D97-AF65-F5344CB8AC3E}">
        <p14:creationId xmlns:p14="http://schemas.microsoft.com/office/powerpoint/2010/main" val="584689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r>
              <a:rPr lang="en-US" dirty="0"/>
              <a:t>Centered around the Lemon Grove Depot. </a:t>
            </a:r>
          </a:p>
          <a:p>
            <a:pPr marL="174982" indent="-174982">
              <a:buFont typeface="Arial" panose="020B0604020202020204" pitchFamily="34" charset="0"/>
              <a:buChar char="•"/>
            </a:pPr>
            <a:r>
              <a:rPr lang="en-US" dirty="0"/>
              <a:t>Intended to support the greatest concentration of housing and activity Downtown. </a:t>
            </a:r>
          </a:p>
          <a:p>
            <a:pPr marL="174982" indent="-174982">
              <a:buFont typeface="Arial" panose="020B0604020202020204" pitchFamily="34" charset="0"/>
              <a:buChar char="•"/>
            </a:pPr>
            <a:r>
              <a:rPr lang="en-US" dirty="0"/>
              <a:t>Allows buildings up to 75 feet in certain areas </a:t>
            </a:r>
          </a:p>
          <a:p>
            <a:pPr marL="174982" indent="-174982">
              <a:buFont typeface="Arial" panose="020B0604020202020204" pitchFamily="34" charset="0"/>
              <a:buChar char="•"/>
            </a:pPr>
            <a:r>
              <a:rPr lang="en-US" dirty="0"/>
              <a:t>Creates opportunities for housing near transit, with commercial or community-serving uses on the ground floor. </a:t>
            </a:r>
          </a:p>
          <a:p>
            <a:pPr marL="174982" indent="-174982">
              <a:buFont typeface="Arial" panose="020B0604020202020204" pitchFamily="34" charset="0"/>
              <a:buChar char="•"/>
            </a:pPr>
            <a:r>
              <a:rPr lang="en-US" dirty="0"/>
              <a:t>Could also bring wider sidewalks, more trees, and better pedestrian connections</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21</a:t>
            </a:fld>
            <a:endParaRPr lang="en-US"/>
          </a:p>
        </p:txBody>
      </p:sp>
    </p:spTree>
    <p:extLst>
      <p:ext uri="{BB962C8B-B14F-4D97-AF65-F5344CB8AC3E}">
        <p14:creationId xmlns:p14="http://schemas.microsoft.com/office/powerpoint/2010/main" val="3953496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r>
              <a:rPr lang="en-US" dirty="0"/>
              <a:t>Covers much of the western portion of Broadway and Pacific Avenue. </a:t>
            </a:r>
          </a:p>
          <a:p>
            <a:pPr marL="174982" indent="-174982">
              <a:buFont typeface="Arial" panose="020B0604020202020204" pitchFamily="34" charset="0"/>
              <a:buChar char="•"/>
            </a:pPr>
            <a:r>
              <a:rPr lang="en-US" dirty="0"/>
              <a:t>Supports a mix of housing and commercial uses. </a:t>
            </a:r>
          </a:p>
          <a:p>
            <a:pPr marL="174982" indent="-174982">
              <a:buFont typeface="Arial" panose="020B0604020202020204" pitchFamily="34" charset="0"/>
              <a:buChar char="•"/>
            </a:pPr>
            <a:r>
              <a:rPr lang="en-US" dirty="0"/>
              <a:t>The 45-foot height limit provides a transition to nearby neighborhoods. </a:t>
            </a:r>
          </a:p>
          <a:p>
            <a:pPr marL="174982" indent="-174982">
              <a:buFont typeface="Arial" panose="020B0604020202020204" pitchFamily="34" charset="0"/>
              <a:buChar char="•"/>
            </a:pPr>
            <a:r>
              <a:rPr lang="en-US" dirty="0"/>
              <a:t>Focuses on bringing buildings closer to the street and making Broadway more comfortable for people walking. </a:t>
            </a:r>
          </a:p>
          <a:p>
            <a:pPr marL="174982" indent="-174982">
              <a:buFont typeface="Arial" panose="020B0604020202020204" pitchFamily="34" charset="0"/>
              <a:buChar char="•"/>
            </a:pPr>
            <a:r>
              <a:rPr lang="en-US" dirty="0"/>
              <a:t>Change would happen gradually as individual properties redevelop.</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22</a:t>
            </a:fld>
            <a:endParaRPr lang="en-US"/>
          </a:p>
        </p:txBody>
      </p:sp>
    </p:spTree>
    <p:extLst>
      <p:ext uri="{BB962C8B-B14F-4D97-AF65-F5344CB8AC3E}">
        <p14:creationId xmlns:p14="http://schemas.microsoft.com/office/powerpoint/2010/main" val="759949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r>
              <a:rPr lang="en-US" dirty="0"/>
              <a:t>Intended to be one of the more flexible districts in the Plan. </a:t>
            </a:r>
          </a:p>
          <a:p>
            <a:pPr marL="174982" indent="-174982">
              <a:buFont typeface="Arial" panose="020B0604020202020204" pitchFamily="34" charset="0"/>
              <a:buChar char="•"/>
            </a:pPr>
            <a:r>
              <a:rPr lang="en-US" dirty="0"/>
              <a:t>Could accommodate businesses, jobs, housing, and creative or light industrial uses. </a:t>
            </a:r>
          </a:p>
          <a:p>
            <a:pPr marL="174982" indent="-174982">
              <a:buFont typeface="Arial" panose="020B0604020202020204" pitchFamily="34" charset="0"/>
              <a:buChar char="•"/>
            </a:pPr>
            <a:r>
              <a:rPr lang="en-US" dirty="0"/>
              <a:t>Recognizes the larger properties and different character of this area. </a:t>
            </a:r>
          </a:p>
          <a:p>
            <a:pPr marL="174982" indent="-174982">
              <a:buFont typeface="Arial" panose="020B0604020202020204" pitchFamily="34" charset="0"/>
              <a:buChar char="•"/>
            </a:pPr>
            <a:r>
              <a:rPr lang="en-US" dirty="0"/>
              <a:t>Allows buildings up to 75 feet in certain areas</a:t>
            </a:r>
          </a:p>
          <a:p>
            <a:pPr marL="174982" indent="-174982">
              <a:buFont typeface="Arial" panose="020B0604020202020204" pitchFamily="34" charset="0"/>
              <a:buChar char="•"/>
            </a:pPr>
            <a:r>
              <a:rPr lang="en-US" dirty="0"/>
              <a:t>Gives the area room to evolve while continuing to support businesses and employment.</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23</a:t>
            </a:fld>
            <a:endParaRPr lang="en-US"/>
          </a:p>
        </p:txBody>
      </p:sp>
    </p:spTree>
    <p:extLst>
      <p:ext uri="{BB962C8B-B14F-4D97-AF65-F5344CB8AC3E}">
        <p14:creationId xmlns:p14="http://schemas.microsoft.com/office/powerpoint/2010/main" val="1853345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r>
              <a:rPr lang="en-US" dirty="0"/>
              <a:t>Covers the traditional commercial heart of Downtown, including areas around the Promenade. </a:t>
            </a:r>
          </a:p>
          <a:p>
            <a:pPr marL="174982" indent="-174982">
              <a:buFont typeface="Arial" panose="020B0604020202020204" pitchFamily="34" charset="0"/>
              <a:buChar char="•"/>
            </a:pPr>
            <a:r>
              <a:rPr lang="en-US" dirty="0"/>
              <a:t>Supports shops, restaurants, services, entertainment, housing, and community gathering spaces. </a:t>
            </a:r>
          </a:p>
          <a:p>
            <a:pPr marL="174982" indent="-174982">
              <a:buFont typeface="Arial" panose="020B0604020202020204" pitchFamily="34" charset="0"/>
              <a:buChar char="•"/>
            </a:pPr>
            <a:r>
              <a:rPr lang="en-US" dirty="0"/>
              <a:t>Allows buildings up to 75 feet in certain areas</a:t>
            </a:r>
          </a:p>
          <a:p>
            <a:pPr marL="174982" indent="-174982">
              <a:buFont typeface="Arial" panose="020B0604020202020204" pitchFamily="34" charset="0"/>
              <a:buChar char="•"/>
            </a:pPr>
            <a:r>
              <a:rPr lang="en-US" dirty="0"/>
              <a:t>Encourages activity on the ground floor and a more inviting pedestrian environment. </a:t>
            </a:r>
          </a:p>
          <a:p>
            <a:pPr marL="174982" indent="-174982">
              <a:buFont typeface="Arial" panose="020B0604020202020204" pitchFamily="34" charset="0"/>
              <a:buChar char="•"/>
            </a:pPr>
            <a:r>
              <a:rPr lang="en-US" dirty="0"/>
              <a:t>Intended to bring more people and activity into the center of Downtown.</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24</a:t>
            </a:fld>
            <a:endParaRPr lang="en-US"/>
          </a:p>
        </p:txBody>
      </p:sp>
    </p:spTree>
    <p:extLst>
      <p:ext uri="{BB962C8B-B14F-4D97-AF65-F5344CB8AC3E}">
        <p14:creationId xmlns:p14="http://schemas.microsoft.com/office/powerpoint/2010/main" val="853495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r>
              <a:rPr lang="en-US" dirty="0"/>
              <a:t>Recognizes the existing residential character of this area while allowing more housing over time. </a:t>
            </a:r>
          </a:p>
          <a:p>
            <a:pPr marL="174982" indent="-174982">
              <a:buFont typeface="Arial" panose="020B0604020202020204" pitchFamily="34" charset="0"/>
              <a:buChar char="•"/>
            </a:pPr>
            <a:r>
              <a:rPr lang="en-US" dirty="0"/>
              <a:t>Could support different housing types, including townhomes and smaller apartment buildings. </a:t>
            </a:r>
          </a:p>
          <a:p>
            <a:pPr marL="174982" indent="-174982">
              <a:buFont typeface="Arial" panose="020B0604020202020204" pitchFamily="34" charset="0"/>
              <a:buChar char="•"/>
            </a:pPr>
            <a:r>
              <a:rPr lang="en-US" dirty="0"/>
              <a:t>Allows buildings up to 55 feet. </a:t>
            </a:r>
          </a:p>
          <a:p>
            <a:pPr marL="174982" indent="-174982">
              <a:buFont typeface="Arial" panose="020B0604020202020204" pitchFamily="34" charset="0"/>
              <a:buChar char="•"/>
            </a:pPr>
            <a:r>
              <a:rPr lang="en-US" dirty="0"/>
              <a:t>Includes standards to help new development fit with the surrounding neighborhood. </a:t>
            </a:r>
          </a:p>
          <a:p>
            <a:pPr marL="174982" indent="-174982">
              <a:buFont typeface="Arial" panose="020B0604020202020204" pitchFamily="34" charset="0"/>
              <a:buChar char="•"/>
            </a:pPr>
            <a:r>
              <a:rPr lang="en-US" dirty="0"/>
              <a:t>The illustration shows one example of what future residential development could look like.</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25</a:t>
            </a:fld>
            <a:endParaRPr lang="en-US"/>
          </a:p>
        </p:txBody>
      </p:sp>
    </p:spTree>
    <p:extLst>
      <p:ext uri="{BB962C8B-B14F-4D97-AF65-F5344CB8AC3E}">
        <p14:creationId xmlns:p14="http://schemas.microsoft.com/office/powerpoint/2010/main" val="42160998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r>
              <a:rPr lang="en-US" dirty="0"/>
              <a:t>Includes major public and community-serving properties. </a:t>
            </a:r>
          </a:p>
          <a:p>
            <a:pPr marL="174982" indent="-174982">
              <a:buFont typeface="Arial" panose="020B0604020202020204" pitchFamily="34" charset="0"/>
              <a:buChar char="•"/>
            </a:pPr>
            <a:r>
              <a:rPr lang="en-US" dirty="0"/>
              <a:t>Intended to maintain these important civic uses while allowing facilities to change as community needs evolve. </a:t>
            </a:r>
          </a:p>
          <a:p>
            <a:pPr marL="174982" indent="-174982">
              <a:buFont typeface="Arial" panose="020B0604020202020204" pitchFamily="34" charset="0"/>
              <a:buChar char="•"/>
            </a:pPr>
            <a:r>
              <a:rPr lang="en-US" dirty="0"/>
              <a:t>Allows buildings up to 45 feet. </a:t>
            </a:r>
          </a:p>
          <a:p>
            <a:pPr marL="174982" indent="-174982">
              <a:buFont typeface="Arial" panose="020B0604020202020204" pitchFamily="34" charset="0"/>
              <a:buChar char="•"/>
            </a:pPr>
            <a:r>
              <a:rPr lang="en-US" dirty="0"/>
              <a:t>Future improvements could create better pedestrian connections and a more welcoming street environment.</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26</a:t>
            </a:fld>
            <a:endParaRPr lang="en-US"/>
          </a:p>
        </p:txBody>
      </p:sp>
    </p:spTree>
    <p:extLst>
      <p:ext uri="{BB962C8B-B14F-4D97-AF65-F5344CB8AC3E}">
        <p14:creationId xmlns:p14="http://schemas.microsoft.com/office/powerpoint/2010/main" val="172728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r>
              <a:rPr lang="en-US" dirty="0"/>
              <a:t>Supports commercial areas that serve Downtown and nearby neighborhoods. </a:t>
            </a:r>
          </a:p>
          <a:p>
            <a:pPr marL="174982" indent="-174982">
              <a:buFont typeface="Arial" panose="020B0604020202020204" pitchFamily="34" charset="0"/>
              <a:buChar char="•"/>
            </a:pPr>
            <a:r>
              <a:rPr lang="en-US" dirty="0"/>
              <a:t>Allows buildings up to 45 feet. </a:t>
            </a:r>
          </a:p>
          <a:p>
            <a:pPr marL="174982" indent="-174982">
              <a:buFont typeface="Arial" panose="020B0604020202020204" pitchFamily="34" charset="0"/>
              <a:buChar char="•"/>
            </a:pPr>
            <a:r>
              <a:rPr lang="en-US" dirty="0"/>
              <a:t>Creates opportunities to improve older, more auto-oriented commercial properties over time. </a:t>
            </a:r>
          </a:p>
          <a:p>
            <a:pPr marL="174982" indent="-174982">
              <a:buFont typeface="Arial" panose="020B0604020202020204" pitchFamily="34" charset="0"/>
              <a:buChar char="•"/>
            </a:pPr>
            <a:r>
              <a:rPr lang="en-US" dirty="0"/>
              <a:t>Businesses and services would remain an important part of the district. </a:t>
            </a:r>
          </a:p>
          <a:p>
            <a:pPr marL="174982" indent="-174982">
              <a:buFont typeface="Arial" panose="020B0604020202020204" pitchFamily="34" charset="0"/>
              <a:buChar char="•"/>
            </a:pPr>
            <a:r>
              <a:rPr lang="en-US" dirty="0"/>
              <a:t>New development could provide better sidewalks, landscaping, and connections to the street. </a:t>
            </a:r>
          </a:p>
          <a:p>
            <a:pPr marL="174982" indent="-174982">
              <a:buFont typeface="Arial" panose="020B0604020202020204" pitchFamily="34" charset="0"/>
              <a:buChar char="•"/>
            </a:pPr>
            <a:r>
              <a:rPr lang="en-US" dirty="0"/>
              <a:t>These illustrations show what the Plan could support, but they are not proposals for these specific properties. </a:t>
            </a:r>
          </a:p>
          <a:p>
            <a:pPr marL="174982" indent="-174982">
              <a:buFont typeface="Arial" panose="020B0604020202020204" pitchFamily="34" charset="0"/>
              <a:buChar char="•"/>
            </a:pPr>
            <a:r>
              <a:rPr lang="en-US" dirty="0"/>
              <a:t>The Plan provides the framework, while actual changes would depend on future property owners, projects, and investment.</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27</a:t>
            </a:fld>
            <a:endParaRPr lang="en-US"/>
          </a:p>
        </p:txBody>
      </p:sp>
    </p:spTree>
    <p:extLst>
      <p:ext uri="{BB962C8B-B14F-4D97-AF65-F5344CB8AC3E}">
        <p14:creationId xmlns:p14="http://schemas.microsoft.com/office/powerpoint/2010/main" val="15460236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587" indent="-178587">
              <a:buFont typeface="Arial" panose="020B0604020202020204" pitchFamily="34" charset="0"/>
              <a:buChar char="•"/>
            </a:pPr>
            <a:r>
              <a:rPr lang="en-US" dirty="0"/>
              <a:t>The Proposed plan includes more than land use regulations and development standards; it also established an implementation framework to guide long-term revitalization efforts.</a:t>
            </a:r>
          </a:p>
          <a:p>
            <a:pPr marL="178587" indent="-178587">
              <a:buFont typeface="Arial" panose="020B0604020202020204" pitchFamily="34" charset="0"/>
              <a:buChar char="•"/>
            </a:pPr>
            <a:r>
              <a:rPr lang="en-US" dirty="0"/>
              <a:t>Implementation strategies focused on programs for economic development, public improvements, as well as funding opportunities, and administrative actions needed to achieve the Plan's vision. </a:t>
            </a:r>
          </a:p>
          <a:p>
            <a:endParaRPr lang="en-US" dirty="0"/>
          </a:p>
          <a:p>
            <a:r>
              <a:rPr lang="en-US" dirty="0"/>
              <a:t>The plan will guide long-term change rather than produce immediate redevelopment. With that being said, after adoption you could see some near term changes such as capital improvement programs, depending on available funding, while others occur over many years.</a:t>
            </a:r>
          </a:p>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28</a:t>
            </a:fld>
            <a:endParaRPr lang="en-US"/>
          </a:p>
        </p:txBody>
      </p:sp>
    </p:spTree>
    <p:extLst>
      <p:ext uri="{BB962C8B-B14F-4D97-AF65-F5344CB8AC3E}">
        <p14:creationId xmlns:p14="http://schemas.microsoft.com/office/powerpoint/2010/main" val="4084159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77D27A-913A-4986-91B2-98E6098F8730}" type="slidenum">
              <a:rPr lang="en-US" smtClean="0"/>
              <a:t>29</a:t>
            </a:fld>
            <a:endParaRPr lang="en-US"/>
          </a:p>
        </p:txBody>
      </p:sp>
    </p:spTree>
    <p:extLst>
      <p:ext uri="{BB962C8B-B14F-4D97-AF65-F5344CB8AC3E}">
        <p14:creationId xmlns:p14="http://schemas.microsoft.com/office/powerpoint/2010/main" val="3242976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team members will be stationed throughout the room and will be happy to answer your questions</a:t>
            </a:r>
          </a:p>
        </p:txBody>
      </p:sp>
      <p:sp>
        <p:nvSpPr>
          <p:cNvPr id="4" name="Slide Number Placeholder 3"/>
          <p:cNvSpPr>
            <a:spLocks noGrp="1"/>
          </p:cNvSpPr>
          <p:nvPr>
            <p:ph type="sldNum" sz="quarter" idx="5"/>
          </p:nvPr>
        </p:nvSpPr>
        <p:spPr/>
        <p:txBody>
          <a:bodyPr/>
          <a:lstStyle/>
          <a:p>
            <a:fld id="{3477D27A-913A-4986-91B2-98E6098F8730}" type="slidenum">
              <a:rPr lang="en-US" smtClean="0"/>
              <a:t>30</a:t>
            </a:fld>
            <a:endParaRPr lang="en-US"/>
          </a:p>
        </p:txBody>
      </p:sp>
    </p:spTree>
    <p:extLst>
      <p:ext uri="{BB962C8B-B14F-4D97-AF65-F5344CB8AC3E}">
        <p14:creationId xmlns:p14="http://schemas.microsoft.com/office/powerpoint/2010/main" val="18154454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survey mirrors the questions asked during the open house portion of this evening, feel free to provide additional feedback over the next month if needed</a:t>
            </a:r>
          </a:p>
          <a:p>
            <a:endParaRPr lang="en-US" dirty="0"/>
          </a:p>
          <a:p>
            <a:r>
              <a:rPr lang="en-US" dirty="0"/>
              <a:t>Project update emails </a:t>
            </a:r>
          </a:p>
        </p:txBody>
      </p:sp>
      <p:sp>
        <p:nvSpPr>
          <p:cNvPr id="4" name="Slide Number Placeholder 3"/>
          <p:cNvSpPr>
            <a:spLocks noGrp="1"/>
          </p:cNvSpPr>
          <p:nvPr>
            <p:ph type="sldNum" sz="quarter" idx="5"/>
          </p:nvPr>
        </p:nvSpPr>
        <p:spPr/>
        <p:txBody>
          <a:bodyPr/>
          <a:lstStyle/>
          <a:p>
            <a:fld id="{3477D27A-913A-4986-91B2-98E6098F8730}" type="slidenum">
              <a:rPr lang="en-US" smtClean="0"/>
              <a:t>31</a:t>
            </a:fld>
            <a:endParaRPr lang="en-US"/>
          </a:p>
        </p:txBody>
      </p:sp>
    </p:spTree>
    <p:extLst>
      <p:ext uri="{BB962C8B-B14F-4D97-AF65-F5344CB8AC3E}">
        <p14:creationId xmlns:p14="http://schemas.microsoft.com/office/powerpoint/2010/main" val="1571027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39B9-29AF-3F6D-5B6F-2B10C20694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C130EB-35F5-262B-82E8-02B55EA0D2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2228A5-6C35-C322-7379-4300346966A3}"/>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62F0C9BE-C979-66DC-4568-DFE4B54270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129A3-5909-1E64-E552-C2B7E8FC6B41}"/>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3164132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293B6-F2C6-82A4-ADAB-03210AEBE2E1}"/>
              </a:ext>
            </a:extLst>
          </p:cNvPr>
          <p:cNvSpPr>
            <a:spLocks noGrp="1"/>
          </p:cNvSpPr>
          <p:nvPr>
            <p:ph type="title"/>
          </p:nvPr>
        </p:nvSpPr>
        <p:spPr/>
        <p:txBody>
          <a:bodyPr/>
          <a:lstStyle>
            <a:lvl1pPr>
              <a:defRPr b="1">
                <a:latin typeface="Aptos" panose="020B00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9B7CC1CF-D7C7-0582-01B3-C2F9A4E7CE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E664E-1F92-8C1A-E1FC-ED7719A00ECB}"/>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A2670BA2-148A-F3AA-A1F9-B700B66DF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795F62-3289-B442-671A-5DC0A7AC07CF}"/>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4083000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B903-1EBF-9068-7BAA-3228557802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7CF6E4-884E-E76E-8C52-C3C7B4F25B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1516D1-1AA2-1A83-FD7E-AB7A50699EBC}"/>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D08C1926-B15B-1239-B091-432DF35706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7EFD10-443C-B4CC-1200-F94B166327C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3332075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FAD47-850C-8464-1E9B-E0DF3CB36D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B5BA8A-6A7D-EE1D-032B-1F666EE107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946744-417E-43D9-3CC3-F1B63E763D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09AD62-4B15-C15D-376F-BA21A2261B8F}"/>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9891B2C9-E3A5-A56D-1A3C-D363F6C45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2527DB-475D-42FB-F474-ABD02FDD4CE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855779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042CE-2993-D544-9A50-BBBDC9F14A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5CDEB9-F430-52CD-AF7B-B02A2D1C45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95D279-BEF7-27F8-AF6E-51EBC44FDE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434EF6-4844-8C13-A440-5CB07D26D6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A0A38F-0CD6-AA72-4D71-7448964BFE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113D0A-4FE8-DEAD-E5FE-138BC282D6FD}"/>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8" name="Footer Placeholder 7">
            <a:extLst>
              <a:ext uri="{FF2B5EF4-FFF2-40B4-BE49-F238E27FC236}">
                <a16:creationId xmlns:a16="http://schemas.microsoft.com/office/drawing/2014/main" id="{9824DD14-E5D5-F2F2-293E-84BEC33D9C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CEA4D3-7BFB-D093-70E2-D234764F8553}"/>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533822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D864-E053-4181-4C83-D19E3FDBDD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898460-3607-E950-7C0D-172CF9B4EE69}"/>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4" name="Footer Placeholder 3">
            <a:extLst>
              <a:ext uri="{FF2B5EF4-FFF2-40B4-BE49-F238E27FC236}">
                <a16:creationId xmlns:a16="http://schemas.microsoft.com/office/drawing/2014/main" id="{54EED566-555D-2953-BE33-2A08823247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01A182-6D82-8D49-603B-FE235F6A35EE}"/>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3742090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4ECE0D-9169-EEF6-6B76-95C367A33402}"/>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3" name="Footer Placeholder 2">
            <a:extLst>
              <a:ext uri="{FF2B5EF4-FFF2-40B4-BE49-F238E27FC236}">
                <a16:creationId xmlns:a16="http://schemas.microsoft.com/office/drawing/2014/main" id="{0150D4B1-CDB4-DA78-9AE3-CE82FE4DA3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281249-F4C3-2CAA-36D5-AA87A37DB3E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058471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50415-A09F-3B66-A13E-3EE6E11F62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0D92CB-A517-F11E-CB6D-F5E2E35E81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2BD518-E512-20B1-F821-6506956337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6F135-00AF-5B9A-F47A-003C08DF506A}"/>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847C9805-157C-FFA7-67F5-0D6C197E82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C01E60-C821-39F5-DF6F-F4D484F100B5}"/>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531635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3FE34-DD84-5FF1-E4DE-3900B0AC39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E08BCF-4B34-02DE-68B1-74E09DD0EB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F8C1BD-0965-4FEA-93E0-4AAAD89C2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A3DF4C-457A-9500-1F38-51D995FC2162}"/>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E8169D39-0415-7615-6F2C-BAFB405EB8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A1B1D-14A6-EB9A-8AC7-970B16E729B2}"/>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975762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EB19-B1B2-752A-3B7B-6FFACF9971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B5D1A4-B3FE-C13F-EE72-69ECB2720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CA2861-6648-CD70-5103-30E4D0158557}"/>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271C1C09-E6E0-D3CA-8054-F353DD0AB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44D14E-DB52-01FC-E594-41AD119B9F92}"/>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856380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BFF52F-48B9-C90E-027D-E0704097E1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5B7F41-DB94-C894-7771-6A0089AC6C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C6D8DB-85B2-B283-6908-DEBA203833D5}"/>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5E133C16-0280-09E7-10DA-B1BD43681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B34505-A300-005A-1C4F-0420FE1BB3CC}"/>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674158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39B9-29AF-3F6D-5B6F-2B10C20694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C130EB-35F5-262B-82E8-02B55EA0D2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2228A5-6C35-C322-7379-4300346966A3}"/>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62F0C9BE-C979-66DC-4568-DFE4B54270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129A3-5909-1E64-E552-C2B7E8FC6B41}"/>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406794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293B6-F2C6-82A4-ADAB-03210AEBE2E1}"/>
              </a:ext>
            </a:extLst>
          </p:cNvPr>
          <p:cNvSpPr>
            <a:spLocks noGrp="1"/>
          </p:cNvSpPr>
          <p:nvPr>
            <p:ph type="title"/>
          </p:nvPr>
        </p:nvSpPr>
        <p:spPr/>
        <p:txBody>
          <a:bodyPr/>
          <a:lstStyle>
            <a:lvl1pPr>
              <a:defRPr b="1">
                <a:solidFill>
                  <a:srgbClr val="202448"/>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9B7CC1CF-D7C7-0582-01B3-C2F9A4E7CEB8}"/>
              </a:ext>
            </a:extLst>
          </p:cNvPr>
          <p:cNvSpPr>
            <a:spLocks noGrp="1"/>
          </p:cNvSpPr>
          <p:nvPr>
            <p:ph idx="1"/>
          </p:nvPr>
        </p:nvSpPr>
        <p:spPr/>
        <p:txBody>
          <a:bodyPr/>
          <a:lstStyle>
            <a:lvl1pPr>
              <a:defRPr>
                <a:solidFill>
                  <a:srgbClr val="202448"/>
                </a:solidFill>
              </a:defRPr>
            </a:lvl1pPr>
            <a:lvl2pPr>
              <a:defRPr>
                <a:solidFill>
                  <a:srgbClr val="202448"/>
                </a:solidFill>
              </a:defRPr>
            </a:lvl2pPr>
            <a:lvl3pPr>
              <a:defRPr>
                <a:solidFill>
                  <a:srgbClr val="202448"/>
                </a:solidFill>
              </a:defRPr>
            </a:lvl3pPr>
            <a:lvl4pPr>
              <a:defRPr>
                <a:solidFill>
                  <a:srgbClr val="202448"/>
                </a:solidFill>
              </a:defRPr>
            </a:lvl4pPr>
            <a:lvl5pPr>
              <a:defRPr>
                <a:solidFill>
                  <a:srgbClr val="20244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E664E-1F92-8C1A-E1FC-ED7719A00ECB}"/>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A2670BA2-148A-F3AA-A1F9-B700B66DF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795F62-3289-B442-671A-5DC0A7AC07CF}"/>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124357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B903-1EBF-9068-7BAA-3228557802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7CF6E4-884E-E76E-8C52-C3C7B4F25B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1516D1-1AA2-1A83-FD7E-AB7A50699EBC}"/>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D08C1926-B15B-1239-B091-432DF35706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7EFD10-443C-B4CC-1200-F94B166327C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6645026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FAD47-850C-8464-1E9B-E0DF3CB36D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B5BA8A-6A7D-EE1D-032B-1F666EE107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946744-417E-43D9-3CC3-F1B63E763D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09AD62-4B15-C15D-376F-BA21A2261B8F}"/>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9891B2C9-E3A5-A56D-1A3C-D363F6C45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2527DB-475D-42FB-F474-ABD02FDD4CE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620998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042CE-2993-D544-9A50-BBBDC9F14A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5CDEB9-F430-52CD-AF7B-B02A2D1C45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95D279-BEF7-27F8-AF6E-51EBC44FDE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434EF6-4844-8C13-A440-5CB07D26D6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A0A38F-0CD6-AA72-4D71-7448964BFE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113D0A-4FE8-DEAD-E5FE-138BC282D6FD}"/>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8" name="Footer Placeholder 7">
            <a:extLst>
              <a:ext uri="{FF2B5EF4-FFF2-40B4-BE49-F238E27FC236}">
                <a16:creationId xmlns:a16="http://schemas.microsoft.com/office/drawing/2014/main" id="{9824DD14-E5D5-F2F2-293E-84BEC33D9C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CEA4D3-7BFB-D093-70E2-D234764F8553}"/>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177324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D864-E053-4181-4C83-D19E3FDBDD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898460-3607-E950-7C0D-172CF9B4EE69}"/>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4" name="Footer Placeholder 3">
            <a:extLst>
              <a:ext uri="{FF2B5EF4-FFF2-40B4-BE49-F238E27FC236}">
                <a16:creationId xmlns:a16="http://schemas.microsoft.com/office/drawing/2014/main" id="{54EED566-555D-2953-BE33-2A08823247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01A182-6D82-8D49-603B-FE235F6A35EE}"/>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3132751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4ECE0D-9169-EEF6-6B76-95C367A33402}"/>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3" name="Footer Placeholder 2">
            <a:extLst>
              <a:ext uri="{FF2B5EF4-FFF2-40B4-BE49-F238E27FC236}">
                <a16:creationId xmlns:a16="http://schemas.microsoft.com/office/drawing/2014/main" id="{0150D4B1-CDB4-DA78-9AE3-CE82FE4DA3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281249-F4C3-2CAA-36D5-AA87A37DB3E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5466046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50415-A09F-3B66-A13E-3EE6E11F62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0D92CB-A517-F11E-CB6D-F5E2E35E81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2BD518-E512-20B1-F821-6506956337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6F135-00AF-5B9A-F47A-003C08DF506A}"/>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847C9805-157C-FFA7-67F5-0D6C197E82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C01E60-C821-39F5-DF6F-F4D484F100B5}"/>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14901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3FE34-DD84-5FF1-E4DE-3900B0AC39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E08BCF-4B34-02DE-68B1-74E09DD0EB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F8C1BD-0965-4FEA-93E0-4AAAD89C2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A3DF4C-457A-9500-1F38-51D995FC2162}"/>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E8169D39-0415-7615-6F2C-BAFB405EB8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A1B1D-14A6-EB9A-8AC7-970B16E729B2}"/>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37944155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EB19-B1B2-752A-3B7B-6FFACF9971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B5D1A4-B3FE-C13F-EE72-69ECB2720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CA2861-6648-CD70-5103-30E4D0158557}"/>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271C1C09-E6E0-D3CA-8054-F353DD0AB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44D14E-DB52-01FC-E594-41AD119B9F92}"/>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461279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BFF52F-48B9-C90E-027D-E0704097E1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5B7F41-DB94-C894-7771-6A0089AC6C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C6D8DB-85B2-B283-6908-DEBA203833D5}"/>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5E133C16-0280-09E7-10DA-B1BD43681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B34505-A300-005A-1C4F-0420FE1BB3CC}"/>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3944914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39B9-29AF-3F6D-5B6F-2B10C20694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C130EB-35F5-262B-82E8-02B55EA0D2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2228A5-6C35-C322-7379-4300346966A3}"/>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62F0C9BE-C979-66DC-4568-DFE4B54270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129A3-5909-1E64-E552-C2B7E8FC6B41}"/>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2077362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293B6-F2C6-82A4-ADAB-03210AEBE2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7CC1CF-D7C7-0582-01B3-C2F9A4E7CEB8}"/>
              </a:ext>
            </a:extLst>
          </p:cNvPr>
          <p:cNvSpPr>
            <a:spLocks noGrp="1"/>
          </p:cNvSpPr>
          <p:nvPr>
            <p:ph idx="1"/>
          </p:nvPr>
        </p:nvSpPr>
        <p:spPr/>
        <p:txBody>
          <a:bodyPr/>
          <a:lstStyle>
            <a:lvl1pPr>
              <a:buSzPct val="50000"/>
              <a:buFont typeface="Wingdings 2" panose="05020102010507070707" pitchFamily="18" charset="2"/>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E664E-1F92-8C1A-E1FC-ED7719A00ECB}"/>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A2670BA2-148A-F3AA-A1F9-B700B66DF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795F62-3289-B442-671A-5DC0A7AC07CF}"/>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0041524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B903-1EBF-9068-7BAA-3228557802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7CF6E4-884E-E76E-8C52-C3C7B4F25B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1516D1-1AA2-1A83-FD7E-AB7A50699EBC}"/>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D08C1926-B15B-1239-B091-432DF35706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7EFD10-443C-B4CC-1200-F94B166327C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288695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FAD47-850C-8464-1E9B-E0DF3CB36D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B5BA8A-6A7D-EE1D-032B-1F666EE107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946744-417E-43D9-3CC3-F1B63E763D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09AD62-4B15-C15D-376F-BA21A2261B8F}"/>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9891B2C9-E3A5-A56D-1A3C-D363F6C45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2527DB-475D-42FB-F474-ABD02FDD4CE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694833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042CE-2993-D544-9A50-BBBDC9F14A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5CDEB9-F430-52CD-AF7B-B02A2D1C45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95D279-BEF7-27F8-AF6E-51EBC44FDE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434EF6-4844-8C13-A440-5CB07D26D6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A0A38F-0CD6-AA72-4D71-7448964BFE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113D0A-4FE8-DEAD-E5FE-138BC282D6FD}"/>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8" name="Footer Placeholder 7">
            <a:extLst>
              <a:ext uri="{FF2B5EF4-FFF2-40B4-BE49-F238E27FC236}">
                <a16:creationId xmlns:a16="http://schemas.microsoft.com/office/drawing/2014/main" id="{9824DD14-E5D5-F2F2-293E-84BEC33D9C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CEA4D3-7BFB-D093-70E2-D234764F8553}"/>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0353248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D864-E053-4181-4C83-D19E3FDBDD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898460-3607-E950-7C0D-172CF9B4EE69}"/>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4" name="Footer Placeholder 3">
            <a:extLst>
              <a:ext uri="{FF2B5EF4-FFF2-40B4-BE49-F238E27FC236}">
                <a16:creationId xmlns:a16="http://schemas.microsoft.com/office/drawing/2014/main" id="{54EED566-555D-2953-BE33-2A08823247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01A182-6D82-8D49-603B-FE235F6A35EE}"/>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7521776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4ECE0D-9169-EEF6-6B76-95C367A33402}"/>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3" name="Footer Placeholder 2">
            <a:extLst>
              <a:ext uri="{FF2B5EF4-FFF2-40B4-BE49-F238E27FC236}">
                <a16:creationId xmlns:a16="http://schemas.microsoft.com/office/drawing/2014/main" id="{0150D4B1-CDB4-DA78-9AE3-CE82FE4DA3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281249-F4C3-2CAA-36D5-AA87A37DB3E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41470273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50415-A09F-3B66-A13E-3EE6E11F62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0D92CB-A517-F11E-CB6D-F5E2E35E81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2BD518-E512-20B1-F821-6506956337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6F135-00AF-5B9A-F47A-003C08DF506A}"/>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847C9805-157C-FFA7-67F5-0D6C197E82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C01E60-C821-39F5-DF6F-F4D484F100B5}"/>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33719981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3FE34-DD84-5FF1-E4DE-3900B0AC39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E08BCF-4B34-02DE-68B1-74E09DD0EB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F8C1BD-0965-4FEA-93E0-4AAAD89C2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A3DF4C-457A-9500-1F38-51D995FC2162}"/>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E8169D39-0415-7615-6F2C-BAFB405EB8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A1B1D-14A6-EB9A-8AC7-970B16E729B2}"/>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6028405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EB19-B1B2-752A-3B7B-6FFACF9971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B5D1A4-B3FE-C13F-EE72-69ECB2720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CA2861-6648-CD70-5103-30E4D0158557}"/>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271C1C09-E6E0-D3CA-8054-F353DD0AB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44D14E-DB52-01FC-E594-41AD119B9F92}"/>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41233366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BFF52F-48B9-C90E-027D-E0704097E1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5B7F41-DB94-C894-7771-6A0089AC6C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C6D8DB-85B2-B283-6908-DEBA203833D5}"/>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5E133C16-0280-09E7-10DA-B1BD43681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B34505-A300-005A-1C4F-0420FE1BB3CC}"/>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7560395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39B9-29AF-3F6D-5B6F-2B10C20694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C130EB-35F5-262B-82E8-02B55EA0D2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2228A5-6C35-C322-7379-4300346966A3}"/>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62F0C9BE-C979-66DC-4568-DFE4B54270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129A3-5909-1E64-E552-C2B7E8FC6B41}"/>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26792403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293B6-F2C6-82A4-ADAB-03210AEBE2E1}"/>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B7CC1CF-D7C7-0582-01B3-C2F9A4E7CEB8}"/>
              </a:ext>
            </a:extLst>
          </p:cNvPr>
          <p:cNvSpPr>
            <a:spLocks noGrp="1"/>
          </p:cNvSpPr>
          <p:nvPr>
            <p:ph idx="1"/>
          </p:nvPr>
        </p:nvSpPr>
        <p:spPr/>
        <p:txBody>
          <a:bodyPr/>
          <a:lstStyle>
            <a:lvl1pPr>
              <a:buSzPct val="50000"/>
              <a:buFont typeface="Wingdings 2" panose="05020102010507070707" pitchFamily="18" charset="2"/>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E664E-1F92-8C1A-E1FC-ED7719A00ECB}"/>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A2670BA2-148A-F3AA-A1F9-B700B66DF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795F62-3289-B442-671A-5DC0A7AC07CF}"/>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1496100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B903-1EBF-9068-7BAA-3228557802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7CF6E4-884E-E76E-8C52-C3C7B4F25B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1516D1-1AA2-1A83-FD7E-AB7A50699EBC}"/>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D08C1926-B15B-1239-B091-432DF35706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7EFD10-443C-B4CC-1200-F94B166327C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7694891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FAD47-850C-8464-1E9B-E0DF3CB36D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B5BA8A-6A7D-EE1D-032B-1F666EE107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946744-417E-43D9-3CC3-F1B63E763D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09AD62-4B15-C15D-376F-BA21A2261B8F}"/>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9891B2C9-E3A5-A56D-1A3C-D363F6C45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2527DB-475D-42FB-F474-ABD02FDD4CE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4371415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042CE-2993-D544-9A50-BBBDC9F14A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5CDEB9-F430-52CD-AF7B-B02A2D1C45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95D279-BEF7-27F8-AF6E-51EBC44FDE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434EF6-4844-8C13-A440-5CB07D26D6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A0A38F-0CD6-AA72-4D71-7448964BFE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113D0A-4FE8-DEAD-E5FE-138BC282D6FD}"/>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8" name="Footer Placeholder 7">
            <a:extLst>
              <a:ext uri="{FF2B5EF4-FFF2-40B4-BE49-F238E27FC236}">
                <a16:creationId xmlns:a16="http://schemas.microsoft.com/office/drawing/2014/main" id="{9824DD14-E5D5-F2F2-293E-84BEC33D9C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CEA4D3-7BFB-D093-70E2-D234764F8553}"/>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5502948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D864-E053-4181-4C83-D19E3FDBDD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898460-3607-E950-7C0D-172CF9B4EE69}"/>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4" name="Footer Placeholder 3">
            <a:extLst>
              <a:ext uri="{FF2B5EF4-FFF2-40B4-BE49-F238E27FC236}">
                <a16:creationId xmlns:a16="http://schemas.microsoft.com/office/drawing/2014/main" id="{54EED566-555D-2953-BE33-2A08823247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01A182-6D82-8D49-603B-FE235F6A35EE}"/>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38609428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4ECE0D-9169-EEF6-6B76-95C367A33402}"/>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3" name="Footer Placeholder 2">
            <a:extLst>
              <a:ext uri="{FF2B5EF4-FFF2-40B4-BE49-F238E27FC236}">
                <a16:creationId xmlns:a16="http://schemas.microsoft.com/office/drawing/2014/main" id="{0150D4B1-CDB4-DA78-9AE3-CE82FE4DA3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281249-F4C3-2CAA-36D5-AA87A37DB3E4}"/>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9917189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50415-A09F-3B66-A13E-3EE6E11F62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0D92CB-A517-F11E-CB6D-F5E2E35E81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2BD518-E512-20B1-F821-6506956337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6F135-00AF-5B9A-F47A-003C08DF506A}"/>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847C9805-157C-FFA7-67F5-0D6C197E82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C01E60-C821-39F5-DF6F-F4D484F100B5}"/>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0881066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3FE34-DD84-5FF1-E4DE-3900B0AC39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E08BCF-4B34-02DE-68B1-74E09DD0EB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F8C1BD-0965-4FEA-93E0-4AAAD89C2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A3DF4C-457A-9500-1F38-51D995FC2162}"/>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6" name="Footer Placeholder 5">
            <a:extLst>
              <a:ext uri="{FF2B5EF4-FFF2-40B4-BE49-F238E27FC236}">
                <a16:creationId xmlns:a16="http://schemas.microsoft.com/office/drawing/2014/main" id="{E8169D39-0415-7615-6F2C-BAFB405EB8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A1B1D-14A6-EB9A-8AC7-970B16E729B2}"/>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35623229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EB19-B1B2-752A-3B7B-6FFACF9971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B5D1A4-B3FE-C13F-EE72-69ECB2720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CA2861-6648-CD70-5103-30E4D0158557}"/>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271C1C09-E6E0-D3CA-8054-F353DD0AB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44D14E-DB52-01FC-E594-41AD119B9F92}"/>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3621486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BFF52F-48B9-C90E-027D-E0704097E1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5B7F41-DB94-C894-7771-6A0089AC6C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C6D8DB-85B2-B283-6908-DEBA203833D5}"/>
              </a:ext>
            </a:extLst>
          </p:cNvPr>
          <p:cNvSpPr>
            <a:spLocks noGrp="1"/>
          </p:cNvSpPr>
          <p:nvPr>
            <p:ph type="dt" sz="half" idx="10"/>
          </p:nvPr>
        </p:nvSpPr>
        <p:spPr/>
        <p:txBody>
          <a:bodyPr/>
          <a:lstStyle/>
          <a:p>
            <a:fld id="{44CB815B-6E6C-46FE-B1D9-2E6C5D18E7D2}" type="datetimeFigureOut">
              <a:rPr lang="en-US" smtClean="0"/>
              <a:t>9/11/2026</a:t>
            </a:fld>
            <a:endParaRPr lang="en-US"/>
          </a:p>
        </p:txBody>
      </p:sp>
      <p:sp>
        <p:nvSpPr>
          <p:cNvPr id="5" name="Footer Placeholder 4">
            <a:extLst>
              <a:ext uri="{FF2B5EF4-FFF2-40B4-BE49-F238E27FC236}">
                <a16:creationId xmlns:a16="http://schemas.microsoft.com/office/drawing/2014/main" id="{5E133C16-0280-09E7-10DA-B1BD43681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B34505-A300-005A-1C4F-0420FE1BB3CC}"/>
              </a:ext>
            </a:extLst>
          </p:cNvPr>
          <p:cNvSpPr>
            <a:spLocks noGrp="1"/>
          </p:cNvSpPr>
          <p:nvPr>
            <p:ph type="sldNum" sz="quarter" idx="12"/>
          </p:nvPr>
        </p:nvSpPr>
        <p:spPr/>
        <p:txBody>
          <a:bodyPr/>
          <a:lstStyle/>
          <a:p>
            <a:fld id="{1B7A5C7C-4DB7-4074-98A3-80E309B4B343}" type="slidenum">
              <a:rPr lang="en-US" smtClean="0"/>
              <a:t>‹#›</a:t>
            </a:fld>
            <a:endParaRPr lang="en-US"/>
          </a:p>
        </p:txBody>
      </p:sp>
    </p:spTree>
    <p:extLst>
      <p:ext uri="{BB962C8B-B14F-4D97-AF65-F5344CB8AC3E}">
        <p14:creationId xmlns:p14="http://schemas.microsoft.com/office/powerpoint/2010/main" val="1651454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271B7F-8171-711C-BCC6-460EC05F52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99173F-5099-227E-B34E-35A7096877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5C0130-C7CF-280C-B7AD-BB8BA4501D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E384565A-4682-9D5B-0AB0-C5E23AACA7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Downtown Specific Plan</a:t>
            </a:r>
          </a:p>
        </p:txBody>
      </p:sp>
      <p:sp>
        <p:nvSpPr>
          <p:cNvPr id="6" name="Slide Number Placeholder 5">
            <a:extLst>
              <a:ext uri="{FF2B5EF4-FFF2-40B4-BE49-F238E27FC236}">
                <a16:creationId xmlns:a16="http://schemas.microsoft.com/office/drawing/2014/main" id="{64A7FBED-B4D1-DAD3-CC35-9F87133727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7A5C7C-4DB7-4074-98A3-80E309B4B343}" type="slidenum">
              <a:rPr lang="en-US" smtClean="0"/>
              <a:t>‹#›</a:t>
            </a:fld>
            <a:endParaRPr lang="en-US"/>
          </a:p>
        </p:txBody>
      </p:sp>
    </p:spTree>
    <p:extLst>
      <p:ext uri="{BB962C8B-B14F-4D97-AF65-F5344CB8AC3E}">
        <p14:creationId xmlns:p14="http://schemas.microsoft.com/office/powerpoint/2010/main" val="2906954441"/>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l" defTabSz="914400" rtl="0" eaLnBrk="1" latinLnBrk="0" hangingPunct="1">
        <a:lnSpc>
          <a:spcPct val="90000"/>
        </a:lnSpc>
        <a:spcBef>
          <a:spcPct val="0"/>
        </a:spcBef>
        <a:buNone/>
        <a:defRPr sz="4400" kern="1200">
          <a:solidFill>
            <a:srgbClr val="202448"/>
          </a:solidFill>
          <a:latin typeface="+mj-lt"/>
          <a:ea typeface="+mj-ea"/>
          <a:cs typeface="+mj-cs"/>
        </a:defRPr>
      </a:lvl1pPr>
    </p:titleStyle>
    <p:bodyStyle>
      <a:lvl1pPr marL="228600" indent="-228600" algn="l" defTabSz="914400" rtl="0" eaLnBrk="1" latinLnBrk="0" hangingPunct="1">
        <a:lnSpc>
          <a:spcPct val="90000"/>
        </a:lnSpc>
        <a:spcBef>
          <a:spcPts val="1000"/>
        </a:spcBef>
        <a:buSzPct val="50000"/>
        <a:buFont typeface="Wingdings 2" panose="05020102010507070707" pitchFamily="18" charset="2"/>
        <a:buChar char="×"/>
        <a:defRPr sz="2800" kern="1200">
          <a:solidFill>
            <a:srgbClr val="202448"/>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02448"/>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02448"/>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02448"/>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02448"/>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5D7B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271B7F-8171-711C-BCC6-460EC05F52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99173F-5099-227E-B34E-35A7096877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5C0130-C7CF-280C-B7AD-BB8BA4501D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E384565A-4682-9D5B-0AB0-C5E23AACA7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Downtown Specific Plan</a:t>
            </a:r>
          </a:p>
        </p:txBody>
      </p:sp>
      <p:sp>
        <p:nvSpPr>
          <p:cNvPr id="6" name="Slide Number Placeholder 5">
            <a:extLst>
              <a:ext uri="{FF2B5EF4-FFF2-40B4-BE49-F238E27FC236}">
                <a16:creationId xmlns:a16="http://schemas.microsoft.com/office/drawing/2014/main" id="{64A7FBED-B4D1-DAD3-CC35-9F87133727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7A5C7C-4DB7-4074-98A3-80E309B4B343}" type="slidenum">
              <a:rPr lang="en-US" smtClean="0"/>
              <a:t>‹#›</a:t>
            </a:fld>
            <a:endParaRPr lang="en-US"/>
          </a:p>
        </p:txBody>
      </p:sp>
    </p:spTree>
    <p:extLst>
      <p:ext uri="{BB962C8B-B14F-4D97-AF65-F5344CB8AC3E}">
        <p14:creationId xmlns:p14="http://schemas.microsoft.com/office/powerpoint/2010/main" val="3549048717"/>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SzPct val="50000"/>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20244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271B7F-8171-711C-BCC6-460EC05F52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99173F-5099-227E-B34E-35A7096877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5C0130-C7CF-280C-B7AD-BB8BA4501D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r>
              <a:rPr lang="en-US"/>
              <a:t>City of Lemon Grove</a:t>
            </a:r>
            <a:endParaRPr lang="en-US">
              <a:solidFill>
                <a:schemeClr val="bg1"/>
              </a:solidFill>
            </a:endParaRPr>
          </a:p>
        </p:txBody>
      </p:sp>
      <p:sp>
        <p:nvSpPr>
          <p:cNvPr id="5" name="Footer Placeholder 4">
            <a:extLst>
              <a:ext uri="{FF2B5EF4-FFF2-40B4-BE49-F238E27FC236}">
                <a16:creationId xmlns:a16="http://schemas.microsoft.com/office/drawing/2014/main" id="{E384565A-4682-9D5B-0AB0-C5E23AACA7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r>
              <a:rPr lang="en-US"/>
              <a:t>Downtown Specific Plan</a:t>
            </a:r>
            <a:endParaRPr lang="en-US">
              <a:solidFill>
                <a:schemeClr val="bg1"/>
              </a:solidFill>
            </a:endParaRPr>
          </a:p>
        </p:txBody>
      </p:sp>
      <p:sp>
        <p:nvSpPr>
          <p:cNvPr id="6" name="Slide Number Placeholder 5">
            <a:extLst>
              <a:ext uri="{FF2B5EF4-FFF2-40B4-BE49-F238E27FC236}">
                <a16:creationId xmlns:a16="http://schemas.microsoft.com/office/drawing/2014/main" id="{64A7FBED-B4D1-DAD3-CC35-9F87133727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1B7A5C7C-4DB7-4074-98A3-80E309B4B343}" type="slidenum">
              <a:rPr lang="en-US" smtClean="0"/>
              <a:pPr/>
              <a:t>‹#›</a:t>
            </a:fld>
            <a:endParaRPr lang="en-US"/>
          </a:p>
        </p:txBody>
      </p:sp>
    </p:spTree>
    <p:extLst>
      <p:ext uri="{BB962C8B-B14F-4D97-AF65-F5344CB8AC3E}">
        <p14:creationId xmlns:p14="http://schemas.microsoft.com/office/powerpoint/2010/main" val="234211998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xStyles>
    <p:titleStyle>
      <a:lvl1pPr algn="l" defTabSz="914400" rtl="0" eaLnBrk="1" latinLnBrk="0" hangingPunct="1">
        <a:lnSpc>
          <a:spcPct val="90000"/>
        </a:lnSpc>
        <a:spcBef>
          <a:spcPct val="0"/>
        </a:spcBef>
        <a:buNone/>
        <a:defRPr sz="4400" b="1" kern="1200">
          <a:solidFill>
            <a:schemeClr val="bg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4E8D4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271B7F-8171-711C-BCC6-460EC05F52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99173F-5099-227E-B34E-35A7096877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5C0130-C7CF-280C-B7AD-BB8BA4501D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r>
              <a:rPr lang="en-US"/>
              <a:t>City of Lemon Grove</a:t>
            </a:r>
            <a:endParaRPr lang="en-US">
              <a:solidFill>
                <a:schemeClr val="bg1"/>
              </a:solidFill>
            </a:endParaRPr>
          </a:p>
        </p:txBody>
      </p:sp>
      <p:sp>
        <p:nvSpPr>
          <p:cNvPr id="5" name="Footer Placeholder 4">
            <a:extLst>
              <a:ext uri="{FF2B5EF4-FFF2-40B4-BE49-F238E27FC236}">
                <a16:creationId xmlns:a16="http://schemas.microsoft.com/office/drawing/2014/main" id="{E384565A-4682-9D5B-0AB0-C5E23AACA7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r>
              <a:rPr lang="en-US"/>
              <a:t>Downtown Specific Plan</a:t>
            </a:r>
            <a:endParaRPr lang="en-US">
              <a:solidFill>
                <a:schemeClr val="bg1"/>
              </a:solidFill>
            </a:endParaRPr>
          </a:p>
        </p:txBody>
      </p:sp>
      <p:sp>
        <p:nvSpPr>
          <p:cNvPr id="6" name="Slide Number Placeholder 5">
            <a:extLst>
              <a:ext uri="{FF2B5EF4-FFF2-40B4-BE49-F238E27FC236}">
                <a16:creationId xmlns:a16="http://schemas.microsoft.com/office/drawing/2014/main" id="{64A7FBED-B4D1-DAD3-CC35-9F87133727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1B7A5C7C-4DB7-4074-98A3-80E309B4B343}" type="slidenum">
              <a:rPr lang="en-US" smtClean="0"/>
              <a:pPr/>
              <a:t>‹#›</a:t>
            </a:fld>
            <a:endParaRPr lang="en-US"/>
          </a:p>
        </p:txBody>
      </p:sp>
    </p:spTree>
    <p:extLst>
      <p:ext uri="{BB962C8B-B14F-4D97-AF65-F5344CB8AC3E}">
        <p14:creationId xmlns:p14="http://schemas.microsoft.com/office/powerpoint/2010/main" val="3137805733"/>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txStyles>
    <p:titleStyle>
      <a:lvl1pPr algn="l" defTabSz="914400" rtl="0" eaLnBrk="1" latinLnBrk="0" hangingPunct="1">
        <a:lnSpc>
          <a:spcPct val="90000"/>
        </a:lnSpc>
        <a:spcBef>
          <a:spcPct val="0"/>
        </a:spcBef>
        <a:buNone/>
        <a:defRPr sz="4400" b="1" kern="1200">
          <a:solidFill>
            <a:schemeClr val="bg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35.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53.svg"/><Relationship Id="rId2" Type="http://schemas.openxmlformats.org/officeDocument/2006/relationships/notesSlide" Target="../notesSlides/notesSlide28.xml"/><Relationship Id="rId1" Type="http://schemas.openxmlformats.org/officeDocument/2006/relationships/slideLayout" Target="../slideLayouts/slideLayout29.xml"/><Relationship Id="rId6" Type="http://schemas.openxmlformats.org/officeDocument/2006/relationships/image" Target="../media/image3.png"/><Relationship Id="rId5" Type="http://schemas.openxmlformats.org/officeDocument/2006/relationships/image" Target="../media/image52.sv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DC2618-3F69-AAA3-1AFC-D63EBED50BB8}"/>
              </a:ext>
            </a:extLst>
          </p:cNvPr>
          <p:cNvPicPr>
            <a:picLocks noChangeAspect="1"/>
          </p:cNvPicPr>
          <p:nvPr/>
        </p:nvPicPr>
        <p:blipFill>
          <a:blip r:embed="rId3">
            <a:extLst>
              <a:ext uri="{28A0092B-C50C-407E-A947-70E740481C1C}">
                <a14:useLocalDpi xmlns:a14="http://schemas.microsoft.com/office/drawing/2010/main" val="0"/>
              </a:ext>
            </a:extLst>
          </a:blip>
          <a:srcRect t="16631" b="38735"/>
          <a:stretch>
            <a:fillRect/>
          </a:stretch>
        </p:blipFill>
        <p:spPr>
          <a:xfrm>
            <a:off x="0" y="0"/>
            <a:ext cx="12218504" cy="4090219"/>
          </a:xfrm>
          <a:prstGeom prst="rect">
            <a:avLst/>
          </a:prstGeom>
        </p:spPr>
      </p:pic>
      <p:sp>
        <p:nvSpPr>
          <p:cNvPr id="3" name="Subtitle 2">
            <a:extLst>
              <a:ext uri="{FF2B5EF4-FFF2-40B4-BE49-F238E27FC236}">
                <a16:creationId xmlns:a16="http://schemas.microsoft.com/office/drawing/2014/main" id="{F51DFB02-399D-CC90-F885-8CC5B05C5154}"/>
              </a:ext>
            </a:extLst>
          </p:cNvPr>
          <p:cNvSpPr>
            <a:spLocks noGrp="1"/>
          </p:cNvSpPr>
          <p:nvPr>
            <p:ph type="subTitle" idx="4294967295"/>
          </p:nvPr>
        </p:nvSpPr>
        <p:spPr>
          <a:xfrm>
            <a:off x="2206692" y="6080125"/>
            <a:ext cx="7778614" cy="349250"/>
          </a:xfrm>
        </p:spPr>
        <p:txBody>
          <a:bodyPr>
            <a:normAutofit lnSpcReduction="10000"/>
          </a:bodyPr>
          <a:lstStyle/>
          <a:p>
            <a:pPr marL="0" indent="0" algn="ctr">
              <a:spcBef>
                <a:spcPts val="0"/>
              </a:spcBef>
              <a:buNone/>
            </a:pPr>
            <a:r>
              <a:rPr lang="en-US" sz="2000" dirty="0">
                <a:latin typeface="Aptos SemiBold" panose="020F0502020204030204" pitchFamily="34" charset="0"/>
              </a:rPr>
              <a:t>Workshop #2 | </a:t>
            </a:r>
            <a:r>
              <a:rPr lang="en-US" sz="2000" dirty="0"/>
              <a:t>September 9, 2026</a:t>
            </a:r>
          </a:p>
        </p:txBody>
      </p:sp>
      <p:pic>
        <p:nvPicPr>
          <p:cNvPr id="5" name="Picture 4">
            <a:extLst>
              <a:ext uri="{FF2B5EF4-FFF2-40B4-BE49-F238E27FC236}">
                <a16:creationId xmlns:a16="http://schemas.microsoft.com/office/drawing/2014/main" id="{FF1A54FC-6C6D-2D28-6467-99FE5F0F0A1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06692" y="4543010"/>
            <a:ext cx="7778614" cy="1411310"/>
          </a:xfrm>
          <a:prstGeom prst="rect">
            <a:avLst/>
          </a:prstGeom>
        </p:spPr>
      </p:pic>
      <p:pic>
        <p:nvPicPr>
          <p:cNvPr id="2" name="Picture 1">
            <a:extLst>
              <a:ext uri="{FF2B5EF4-FFF2-40B4-BE49-F238E27FC236}">
                <a16:creationId xmlns:a16="http://schemas.microsoft.com/office/drawing/2014/main" id="{8EF9E030-73EA-61CA-E361-9A7E7C39B3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5306" y="302870"/>
            <a:ext cx="981473" cy="770381"/>
          </a:xfrm>
          <a:prstGeom prst="rect">
            <a:avLst/>
          </a:prstGeom>
        </p:spPr>
      </p:pic>
      <p:pic>
        <p:nvPicPr>
          <p:cNvPr id="7" name="Graphic 6">
            <a:extLst>
              <a:ext uri="{FF2B5EF4-FFF2-40B4-BE49-F238E27FC236}">
                <a16:creationId xmlns:a16="http://schemas.microsoft.com/office/drawing/2014/main" id="{A1EA03F3-055D-E466-985D-6895D61A5F9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1066326" y="347881"/>
            <a:ext cx="726877" cy="680357"/>
          </a:xfrm>
          <a:prstGeom prst="rect">
            <a:avLst/>
          </a:prstGeom>
        </p:spPr>
      </p:pic>
    </p:spTree>
    <p:extLst>
      <p:ext uri="{BB962C8B-B14F-4D97-AF65-F5344CB8AC3E}">
        <p14:creationId xmlns:p14="http://schemas.microsoft.com/office/powerpoint/2010/main" val="4019697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D9F87-3E24-1E16-0D1E-52E6E00E6C20}"/>
              </a:ext>
            </a:extLst>
          </p:cNvPr>
          <p:cNvSpPr>
            <a:spLocks noGrp="1"/>
          </p:cNvSpPr>
          <p:nvPr>
            <p:ph type="title" idx="4294967295"/>
          </p:nvPr>
        </p:nvSpPr>
        <p:spPr>
          <a:xfrm>
            <a:off x="838200" y="365125"/>
            <a:ext cx="9677400" cy="1325563"/>
          </a:xfrm>
        </p:spPr>
        <p:txBody>
          <a:bodyPr/>
          <a:lstStyle/>
          <a:p>
            <a:r>
              <a:rPr lang="en-US" b="1" dirty="0">
                <a:latin typeface="+mj-lt"/>
              </a:rPr>
              <a:t>Project Team</a:t>
            </a:r>
          </a:p>
        </p:txBody>
      </p:sp>
      <p:sp>
        <p:nvSpPr>
          <p:cNvPr id="3" name="Content Placeholder 2">
            <a:extLst>
              <a:ext uri="{FF2B5EF4-FFF2-40B4-BE49-F238E27FC236}">
                <a16:creationId xmlns:a16="http://schemas.microsoft.com/office/drawing/2014/main" id="{13798AC2-E8A9-3B12-8CDB-7A4FDC188C3A}"/>
              </a:ext>
            </a:extLst>
          </p:cNvPr>
          <p:cNvSpPr>
            <a:spLocks noGrp="1"/>
          </p:cNvSpPr>
          <p:nvPr>
            <p:ph idx="4294967295"/>
          </p:nvPr>
        </p:nvSpPr>
        <p:spPr>
          <a:xfrm>
            <a:off x="838200" y="1825625"/>
            <a:ext cx="5029200" cy="3937000"/>
          </a:xfrm>
        </p:spPr>
        <p:txBody>
          <a:bodyPr vert="horz" lIns="91440" tIns="45720" rIns="91440" bIns="45720" numCol="1" rtlCol="0" anchor="t">
            <a:normAutofit fontScale="92500" lnSpcReduction="10000"/>
          </a:bodyPr>
          <a:lstStyle/>
          <a:p>
            <a:pPr marL="0" indent="0">
              <a:buSzPct val="75000"/>
              <a:buNone/>
            </a:pPr>
            <a:r>
              <a:rPr lang="en-US" sz="3500" b="1" dirty="0">
                <a:latin typeface="Aptos" panose="020B0004020202020204" pitchFamily="34" charset="0"/>
              </a:rPr>
              <a:t>City of Lemon Grove</a:t>
            </a:r>
          </a:p>
          <a:p>
            <a:pPr marL="0" indent="0">
              <a:spcBef>
                <a:spcPts val="0"/>
              </a:spcBef>
              <a:buSzPct val="75000"/>
              <a:buNone/>
            </a:pPr>
            <a:endParaRPr lang="en-US" sz="2500" b="1" dirty="0">
              <a:latin typeface="Aptos" panose="020B0004020202020204" pitchFamily="34" charset="0"/>
            </a:endParaRPr>
          </a:p>
          <a:p>
            <a:pPr marL="0" indent="0">
              <a:spcBef>
                <a:spcPts val="0"/>
              </a:spcBef>
              <a:buSzPct val="75000"/>
              <a:buNone/>
            </a:pPr>
            <a:r>
              <a:rPr lang="en-US" sz="2600" b="1" dirty="0">
                <a:solidFill>
                  <a:srgbClr val="FAB70F"/>
                </a:solidFill>
                <a:latin typeface="Aptos" panose="020B0004020202020204" pitchFamily="34" charset="0"/>
              </a:rPr>
              <a:t>Tony Winney</a:t>
            </a:r>
          </a:p>
          <a:p>
            <a:pPr marL="0" indent="0">
              <a:spcBef>
                <a:spcPts val="0"/>
              </a:spcBef>
              <a:buSzPct val="75000"/>
              <a:buNone/>
            </a:pPr>
            <a:r>
              <a:rPr lang="en-US" sz="2600" dirty="0"/>
              <a:t>City Manager</a:t>
            </a:r>
          </a:p>
          <a:p>
            <a:pPr marL="0" indent="0">
              <a:spcBef>
                <a:spcPts val="0"/>
              </a:spcBef>
              <a:buSzPct val="75000"/>
              <a:buNone/>
            </a:pPr>
            <a:endParaRPr lang="en-US" sz="2600" dirty="0"/>
          </a:p>
          <a:p>
            <a:pPr marL="0" indent="0">
              <a:spcBef>
                <a:spcPts val="0"/>
              </a:spcBef>
              <a:buSzPct val="75000"/>
              <a:buNone/>
            </a:pPr>
            <a:endParaRPr lang="en-US" sz="2600" dirty="0"/>
          </a:p>
          <a:p>
            <a:pPr marL="0" indent="0">
              <a:spcBef>
                <a:spcPts val="0"/>
              </a:spcBef>
              <a:buSzPct val="75000"/>
              <a:buNone/>
            </a:pPr>
            <a:r>
              <a:rPr lang="en-US" sz="2600" b="1" dirty="0">
                <a:solidFill>
                  <a:srgbClr val="FAB70F"/>
                </a:solidFill>
                <a:latin typeface="Aptos" panose="020B0004020202020204" pitchFamily="34" charset="0"/>
              </a:rPr>
              <a:t>Michael Fellows</a:t>
            </a:r>
          </a:p>
          <a:p>
            <a:pPr marL="0" indent="0">
              <a:spcBef>
                <a:spcPts val="0"/>
              </a:spcBef>
              <a:buSzPct val="75000"/>
              <a:buNone/>
            </a:pPr>
            <a:r>
              <a:rPr lang="en-US" sz="2600" dirty="0"/>
              <a:t>Community Development Manager</a:t>
            </a:r>
          </a:p>
          <a:p>
            <a:pPr marL="0" indent="0">
              <a:spcBef>
                <a:spcPts val="0"/>
              </a:spcBef>
              <a:buSzPct val="75000"/>
              <a:buNone/>
            </a:pPr>
            <a:endParaRPr lang="en-US" sz="2600" dirty="0"/>
          </a:p>
          <a:p>
            <a:pPr marL="0" indent="0">
              <a:spcBef>
                <a:spcPts val="0"/>
              </a:spcBef>
              <a:buSzPct val="75000"/>
              <a:buNone/>
            </a:pPr>
            <a:endParaRPr lang="en-US" sz="2600" dirty="0"/>
          </a:p>
          <a:p>
            <a:pPr marL="0" indent="0">
              <a:spcBef>
                <a:spcPts val="0"/>
              </a:spcBef>
              <a:buSzPct val="75000"/>
              <a:buNone/>
            </a:pPr>
            <a:r>
              <a:rPr lang="en-US" sz="2600" b="1" dirty="0">
                <a:solidFill>
                  <a:srgbClr val="FAB70F"/>
                </a:solidFill>
                <a:latin typeface="Aptos" panose="020B0004020202020204" pitchFamily="34" charset="0"/>
              </a:rPr>
              <a:t>Bill Chopyk</a:t>
            </a:r>
          </a:p>
          <a:p>
            <a:pPr marL="0" indent="0">
              <a:spcBef>
                <a:spcPts val="0"/>
              </a:spcBef>
              <a:buSzPct val="75000"/>
              <a:buNone/>
            </a:pPr>
            <a:r>
              <a:rPr lang="en-US" sz="2600" dirty="0"/>
              <a:t>Special Projects Administrator</a:t>
            </a:r>
          </a:p>
        </p:txBody>
      </p:sp>
      <p:sp>
        <p:nvSpPr>
          <p:cNvPr id="21" name="Content Placeholder 2">
            <a:extLst>
              <a:ext uri="{FF2B5EF4-FFF2-40B4-BE49-F238E27FC236}">
                <a16:creationId xmlns:a16="http://schemas.microsoft.com/office/drawing/2014/main" id="{E7AB5A7E-E8AC-4AE6-9B48-FF0720FBBCD2}"/>
              </a:ext>
            </a:extLst>
          </p:cNvPr>
          <p:cNvSpPr txBox="1">
            <a:spLocks/>
          </p:cNvSpPr>
          <p:nvPr/>
        </p:nvSpPr>
        <p:spPr>
          <a:xfrm>
            <a:off x="6723321" y="1825626"/>
            <a:ext cx="4109483" cy="3937222"/>
          </a:xfrm>
          <a:prstGeom prst="rect">
            <a:avLst/>
          </a:prstGeom>
        </p:spPr>
        <p:txBody>
          <a:bodyPr vert="horz" lIns="91440" tIns="45720" rIns="91440" bIns="45720" numCol="1" rtlCol="0">
            <a:normAutofit fontScale="92500" lnSpcReduction="10000"/>
          </a:bodyPr>
          <a:lstStyle>
            <a:lvl1pPr marL="228600" indent="-228600" algn="l" defTabSz="914400" rtl="0" eaLnBrk="1" latinLnBrk="0" hangingPunct="1">
              <a:lnSpc>
                <a:spcPct val="90000"/>
              </a:lnSpc>
              <a:spcBef>
                <a:spcPts val="1000"/>
              </a:spcBef>
              <a:buSzPct val="50000"/>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SzPct val="75000"/>
              <a:buFont typeface="Wingdings 2" panose="05020102010507070707" pitchFamily="18" charset="2"/>
              <a:buNone/>
            </a:pPr>
            <a:r>
              <a:rPr lang="en-US" sz="3500" b="1" dirty="0">
                <a:solidFill>
                  <a:schemeClr val="bg1"/>
                </a:solidFill>
                <a:latin typeface="Aptos" panose="020B0004020202020204" pitchFamily="34" charset="0"/>
              </a:rPr>
              <a:t>RICK</a:t>
            </a:r>
          </a:p>
          <a:p>
            <a:pPr marL="0" indent="0">
              <a:spcBef>
                <a:spcPts val="0"/>
              </a:spcBef>
              <a:buSzPct val="75000"/>
              <a:buFont typeface="Wingdings 2" panose="05020102010507070707" pitchFamily="18" charset="2"/>
              <a:buNone/>
            </a:pPr>
            <a:endParaRPr lang="en-US" sz="2500" b="1" dirty="0">
              <a:solidFill>
                <a:schemeClr val="bg1"/>
              </a:solidFill>
              <a:latin typeface="Aptos" panose="020B0004020202020204" pitchFamily="34" charset="0"/>
            </a:endParaRPr>
          </a:p>
          <a:p>
            <a:pPr marL="0" indent="0">
              <a:spcBef>
                <a:spcPts val="0"/>
              </a:spcBef>
              <a:buSzPct val="75000"/>
              <a:buNone/>
            </a:pPr>
            <a:r>
              <a:rPr lang="en-US" sz="2600" b="1" dirty="0">
                <a:solidFill>
                  <a:srgbClr val="FAB70F"/>
                </a:solidFill>
                <a:latin typeface="Aptos" panose="020B0004020202020204" pitchFamily="34" charset="0"/>
              </a:rPr>
              <a:t>Brooke Peterson</a:t>
            </a:r>
          </a:p>
          <a:p>
            <a:pPr marL="0" indent="0">
              <a:spcBef>
                <a:spcPts val="0"/>
              </a:spcBef>
              <a:buSzPct val="75000"/>
              <a:buNone/>
            </a:pPr>
            <a:r>
              <a:rPr lang="en-US" sz="2600" dirty="0">
                <a:solidFill>
                  <a:schemeClr val="bg1"/>
                </a:solidFill>
              </a:rPr>
              <a:t>Principal in Charge</a:t>
            </a:r>
          </a:p>
          <a:p>
            <a:pPr marL="0" indent="0">
              <a:spcBef>
                <a:spcPts val="0"/>
              </a:spcBef>
              <a:buSzPct val="75000"/>
              <a:buNone/>
            </a:pPr>
            <a:endParaRPr lang="en-US" sz="2600" dirty="0">
              <a:solidFill>
                <a:schemeClr val="bg1"/>
              </a:solidFill>
            </a:endParaRPr>
          </a:p>
          <a:p>
            <a:pPr marL="0" indent="0">
              <a:spcBef>
                <a:spcPts val="0"/>
              </a:spcBef>
              <a:buSzPct val="75000"/>
              <a:buNone/>
            </a:pPr>
            <a:endParaRPr lang="en-US" sz="2600" dirty="0">
              <a:solidFill>
                <a:schemeClr val="bg1"/>
              </a:solidFill>
            </a:endParaRPr>
          </a:p>
          <a:p>
            <a:pPr marL="0" indent="0">
              <a:spcBef>
                <a:spcPts val="0"/>
              </a:spcBef>
              <a:buSzPct val="75000"/>
              <a:buNone/>
            </a:pPr>
            <a:r>
              <a:rPr lang="en-US" sz="2600" b="1" dirty="0">
                <a:solidFill>
                  <a:srgbClr val="FAB70F"/>
                </a:solidFill>
                <a:latin typeface="Aptos" panose="020B0004020202020204" pitchFamily="34" charset="0"/>
              </a:rPr>
              <a:t>Sydney Rankmore</a:t>
            </a:r>
          </a:p>
          <a:p>
            <a:pPr marL="0" indent="0">
              <a:spcBef>
                <a:spcPts val="0"/>
              </a:spcBef>
              <a:buSzPct val="75000"/>
              <a:buNone/>
            </a:pPr>
            <a:r>
              <a:rPr lang="en-US" sz="2600" dirty="0">
                <a:solidFill>
                  <a:schemeClr val="bg1"/>
                </a:solidFill>
              </a:rPr>
              <a:t>Project Manager</a:t>
            </a:r>
          </a:p>
          <a:p>
            <a:pPr marL="0" indent="0">
              <a:spcBef>
                <a:spcPts val="0"/>
              </a:spcBef>
              <a:buSzPct val="75000"/>
              <a:buNone/>
            </a:pPr>
            <a:endParaRPr lang="en-US" sz="2600" dirty="0">
              <a:solidFill>
                <a:schemeClr val="bg1"/>
              </a:solidFill>
            </a:endParaRPr>
          </a:p>
          <a:p>
            <a:pPr marL="0" indent="0">
              <a:spcBef>
                <a:spcPts val="0"/>
              </a:spcBef>
              <a:buSzPct val="75000"/>
              <a:buNone/>
            </a:pPr>
            <a:endParaRPr lang="en-US" sz="2600" dirty="0">
              <a:solidFill>
                <a:schemeClr val="bg1"/>
              </a:solidFill>
            </a:endParaRPr>
          </a:p>
          <a:p>
            <a:pPr marL="0" indent="0">
              <a:spcBef>
                <a:spcPts val="0"/>
              </a:spcBef>
              <a:buSzPct val="75000"/>
              <a:buNone/>
            </a:pPr>
            <a:r>
              <a:rPr lang="en-US" sz="2600" b="1" dirty="0">
                <a:solidFill>
                  <a:srgbClr val="FAB70F"/>
                </a:solidFill>
                <a:latin typeface="Aptos" panose="020B0004020202020204" pitchFamily="34" charset="0"/>
              </a:rPr>
              <a:t>Juan Alberto Bonilla</a:t>
            </a:r>
          </a:p>
          <a:p>
            <a:pPr marL="0" indent="0">
              <a:spcBef>
                <a:spcPts val="0"/>
              </a:spcBef>
              <a:buSzPct val="75000"/>
              <a:buNone/>
            </a:pPr>
            <a:r>
              <a:rPr lang="en-US" sz="2600" dirty="0">
                <a:solidFill>
                  <a:schemeClr val="bg1"/>
                </a:solidFill>
              </a:rPr>
              <a:t>Urban Designer</a:t>
            </a:r>
          </a:p>
        </p:txBody>
      </p:sp>
    </p:spTree>
    <p:extLst>
      <p:ext uri="{BB962C8B-B14F-4D97-AF65-F5344CB8AC3E}">
        <p14:creationId xmlns:p14="http://schemas.microsoft.com/office/powerpoint/2010/main" val="2532281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81939-A8A7-BF16-E33E-4F2D1782F2F6}"/>
              </a:ext>
            </a:extLst>
          </p:cNvPr>
          <p:cNvSpPr>
            <a:spLocks noGrp="1"/>
          </p:cNvSpPr>
          <p:nvPr>
            <p:ph type="title"/>
          </p:nvPr>
        </p:nvSpPr>
        <p:spPr/>
        <p:txBody>
          <a:bodyPr>
            <a:normAutofit/>
          </a:bodyPr>
          <a:lstStyle/>
          <a:p>
            <a:r>
              <a:rPr lang="en-US" sz="4200" dirty="0"/>
              <a:t>Workshop 2 - Purpose</a:t>
            </a:r>
          </a:p>
        </p:txBody>
      </p:sp>
      <p:sp>
        <p:nvSpPr>
          <p:cNvPr id="3" name="Content Placeholder 2">
            <a:extLst>
              <a:ext uri="{FF2B5EF4-FFF2-40B4-BE49-F238E27FC236}">
                <a16:creationId xmlns:a16="http://schemas.microsoft.com/office/drawing/2014/main" id="{85021246-E9B3-5B21-D19A-4110899C5FDD}"/>
              </a:ext>
            </a:extLst>
          </p:cNvPr>
          <p:cNvSpPr>
            <a:spLocks noGrp="1"/>
          </p:cNvSpPr>
          <p:nvPr>
            <p:ph idx="1"/>
          </p:nvPr>
        </p:nvSpPr>
        <p:spPr>
          <a:xfrm>
            <a:off x="1867300" y="1825625"/>
            <a:ext cx="9486499" cy="4351338"/>
          </a:xfrm>
        </p:spPr>
        <p:txBody>
          <a:bodyPr vert="horz" lIns="91440" tIns="45720" rIns="91440" bIns="45720" rtlCol="0" anchor="t">
            <a:normAutofit/>
          </a:bodyPr>
          <a:lstStyle/>
          <a:p>
            <a:pPr marL="0" indent="0">
              <a:spcAft>
                <a:spcPts val="2000"/>
              </a:spcAft>
              <a:buNone/>
            </a:pPr>
            <a:r>
              <a:rPr lang="en-US" sz="3500" dirty="0"/>
              <a:t>Share the Draft Downtown Specific Plan</a:t>
            </a:r>
          </a:p>
          <a:p>
            <a:pPr marL="0" indent="0">
              <a:spcAft>
                <a:spcPts val="2000"/>
              </a:spcAft>
              <a:buNone/>
            </a:pPr>
            <a:r>
              <a:rPr lang="en-US" sz="3500" dirty="0"/>
              <a:t>Demonstrate how community input shaped the Draft Plan</a:t>
            </a:r>
          </a:p>
          <a:p>
            <a:pPr marL="0" indent="0">
              <a:spcAft>
                <a:spcPts val="2000"/>
              </a:spcAft>
              <a:buNone/>
            </a:pPr>
            <a:r>
              <a:rPr lang="en-US" sz="3500" dirty="0"/>
              <a:t>Highlight proposed changes</a:t>
            </a:r>
          </a:p>
          <a:p>
            <a:pPr marL="0" indent="0">
              <a:spcAft>
                <a:spcPts val="2000"/>
              </a:spcAft>
              <a:buNone/>
            </a:pPr>
            <a:r>
              <a:rPr lang="en-US" sz="3500" dirty="0"/>
              <a:t>Gather feedback to finalize the Plan</a:t>
            </a:r>
          </a:p>
          <a:p>
            <a:endParaRPr lang="en-US" dirty="0"/>
          </a:p>
        </p:txBody>
      </p:sp>
      <p:pic>
        <p:nvPicPr>
          <p:cNvPr id="5" name="Graphic 4">
            <a:extLst>
              <a:ext uri="{FF2B5EF4-FFF2-40B4-BE49-F238E27FC236}">
                <a16:creationId xmlns:a16="http://schemas.microsoft.com/office/drawing/2014/main" id="{10AACB18-79F7-E185-F4DC-2B7D2B7CD0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7024" y="2882944"/>
            <a:ext cx="723900" cy="609600"/>
          </a:xfrm>
          <a:prstGeom prst="rect">
            <a:avLst/>
          </a:prstGeom>
        </p:spPr>
      </p:pic>
      <p:pic>
        <p:nvPicPr>
          <p:cNvPr id="12" name="Graphic 11">
            <a:extLst>
              <a:ext uri="{FF2B5EF4-FFF2-40B4-BE49-F238E27FC236}">
                <a16:creationId xmlns:a16="http://schemas.microsoft.com/office/drawing/2014/main" id="{F908C442-87E6-C161-1649-4DB39D63F8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9886" y="1724650"/>
            <a:ext cx="638175" cy="723900"/>
          </a:xfrm>
          <a:prstGeom prst="rect">
            <a:avLst/>
          </a:prstGeom>
        </p:spPr>
      </p:pic>
      <p:pic>
        <p:nvPicPr>
          <p:cNvPr id="14" name="Graphic 13">
            <a:extLst>
              <a:ext uri="{FF2B5EF4-FFF2-40B4-BE49-F238E27FC236}">
                <a16:creationId xmlns:a16="http://schemas.microsoft.com/office/drawing/2014/main" id="{0DE7C84F-4098-0FEF-AF13-2CDD303F76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3699" y="3908197"/>
            <a:ext cx="657225" cy="657225"/>
          </a:xfrm>
          <a:prstGeom prst="rect">
            <a:avLst/>
          </a:prstGeom>
        </p:spPr>
      </p:pic>
      <p:pic>
        <p:nvPicPr>
          <p:cNvPr id="16" name="Graphic 15">
            <a:extLst>
              <a:ext uri="{FF2B5EF4-FFF2-40B4-BE49-F238E27FC236}">
                <a16:creationId xmlns:a16="http://schemas.microsoft.com/office/drawing/2014/main" id="{B8F6F9F9-D7D6-CA6C-C56E-064B5BB1416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30360" y="4808870"/>
            <a:ext cx="657225" cy="657225"/>
          </a:xfrm>
          <a:prstGeom prst="rect">
            <a:avLst/>
          </a:prstGeom>
        </p:spPr>
      </p:pic>
    </p:spTree>
    <p:extLst>
      <p:ext uri="{BB962C8B-B14F-4D97-AF65-F5344CB8AC3E}">
        <p14:creationId xmlns:p14="http://schemas.microsoft.com/office/powerpoint/2010/main" val="3478141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664FA-53AA-CEE6-E10B-F149CE9A9040}"/>
              </a:ext>
            </a:extLst>
          </p:cNvPr>
          <p:cNvSpPr>
            <a:spLocks noGrp="1"/>
          </p:cNvSpPr>
          <p:nvPr>
            <p:ph type="title" idx="4294967295"/>
          </p:nvPr>
        </p:nvSpPr>
        <p:spPr>
          <a:xfrm>
            <a:off x="712380" y="5470451"/>
            <a:ext cx="9803219" cy="868437"/>
          </a:xfrm>
        </p:spPr>
        <p:txBody>
          <a:bodyPr>
            <a:normAutofit fontScale="90000"/>
          </a:bodyPr>
          <a:lstStyle/>
          <a:p>
            <a:r>
              <a:rPr lang="en-US" sz="6000" dirty="0"/>
              <a:t>Quick Refresh</a:t>
            </a:r>
          </a:p>
        </p:txBody>
      </p:sp>
      <p:pic>
        <p:nvPicPr>
          <p:cNvPr id="7" name="Picture 6">
            <a:extLst>
              <a:ext uri="{FF2B5EF4-FFF2-40B4-BE49-F238E27FC236}">
                <a16:creationId xmlns:a16="http://schemas.microsoft.com/office/drawing/2014/main" id="{0E220AFC-BB55-B53C-7E8C-3EB0D5FB3BD0}"/>
              </a:ext>
            </a:extLst>
          </p:cNvPr>
          <p:cNvPicPr>
            <a:picLocks noChangeAspect="1"/>
          </p:cNvPicPr>
          <p:nvPr/>
        </p:nvPicPr>
        <p:blipFill>
          <a:blip r:embed="rId2">
            <a:extLst>
              <a:ext uri="{28A0092B-C50C-407E-A947-70E740481C1C}">
                <a14:useLocalDpi xmlns:a14="http://schemas.microsoft.com/office/drawing/2010/main" val="0"/>
              </a:ext>
            </a:extLst>
          </a:blip>
          <a:srcRect t="7908" b="37906"/>
          <a:stretch>
            <a:fillRect/>
          </a:stretch>
        </p:blipFill>
        <p:spPr>
          <a:xfrm>
            <a:off x="0" y="-1"/>
            <a:ext cx="12192000" cy="4954773"/>
          </a:xfrm>
          <a:prstGeom prst="rect">
            <a:avLst/>
          </a:prstGeom>
        </p:spPr>
      </p:pic>
    </p:spTree>
    <p:extLst>
      <p:ext uri="{BB962C8B-B14F-4D97-AF65-F5344CB8AC3E}">
        <p14:creationId xmlns:p14="http://schemas.microsoft.com/office/powerpoint/2010/main" val="568772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743D6-9173-B881-DB6C-8455E1CC92D9}"/>
              </a:ext>
            </a:extLst>
          </p:cNvPr>
          <p:cNvSpPr>
            <a:spLocks noGrp="1"/>
          </p:cNvSpPr>
          <p:nvPr>
            <p:ph type="title"/>
          </p:nvPr>
        </p:nvSpPr>
        <p:spPr/>
        <p:txBody>
          <a:bodyPr/>
          <a:lstStyle/>
          <a:p>
            <a:r>
              <a:rPr lang="en-US" dirty="0"/>
              <a:t>What is a Specific Plan?</a:t>
            </a:r>
          </a:p>
        </p:txBody>
      </p:sp>
      <p:sp>
        <p:nvSpPr>
          <p:cNvPr id="3" name="Content Placeholder 2">
            <a:extLst>
              <a:ext uri="{FF2B5EF4-FFF2-40B4-BE49-F238E27FC236}">
                <a16:creationId xmlns:a16="http://schemas.microsoft.com/office/drawing/2014/main" id="{6F269DBE-2764-051D-5B85-5F2BB6821478}"/>
              </a:ext>
            </a:extLst>
          </p:cNvPr>
          <p:cNvSpPr>
            <a:spLocks noGrp="1"/>
          </p:cNvSpPr>
          <p:nvPr>
            <p:ph idx="1"/>
          </p:nvPr>
        </p:nvSpPr>
        <p:spPr/>
        <p:txBody>
          <a:bodyPr vert="horz" lIns="91440" tIns="45720" rIns="91440" bIns="45720" rtlCol="0" anchor="t">
            <a:normAutofit fontScale="85000" lnSpcReduction="20000"/>
          </a:bodyPr>
          <a:lstStyle/>
          <a:p>
            <a:r>
              <a:rPr lang="en-US" dirty="0"/>
              <a:t>Provides the vision for how a particular area will grow and change over time</a:t>
            </a:r>
          </a:p>
          <a:p>
            <a:r>
              <a:rPr lang="en-US" dirty="0"/>
              <a:t>A Specific Plan regulates things like:  </a:t>
            </a:r>
          </a:p>
          <a:p>
            <a:pPr marL="914400" lvl="2" indent="0">
              <a:buNone/>
            </a:pPr>
            <a:endParaRPr lang="en-US" dirty="0"/>
          </a:p>
          <a:p>
            <a:pPr marL="914400" lvl="2" indent="0">
              <a:buNone/>
            </a:pPr>
            <a:r>
              <a:rPr lang="en-US" sz="2600" dirty="0"/>
              <a:t>What gets built (housing, shops, parks, etc.)</a:t>
            </a:r>
          </a:p>
          <a:p>
            <a:pPr marL="914400" lvl="2" indent="0">
              <a:buNone/>
            </a:pPr>
            <a:endParaRPr lang="en-US" sz="2600" dirty="0"/>
          </a:p>
          <a:p>
            <a:pPr marL="914400" lvl="2" indent="0">
              <a:buNone/>
            </a:pPr>
            <a:r>
              <a:rPr lang="en-US" sz="2600" dirty="0"/>
              <a:t>How big or dense it can be (building heights, number of units)</a:t>
            </a:r>
          </a:p>
          <a:p>
            <a:pPr marL="914400" lvl="2" indent="0">
              <a:buNone/>
            </a:pPr>
            <a:endParaRPr lang="en-US" sz="2600" dirty="0"/>
          </a:p>
          <a:p>
            <a:pPr marL="914400" lvl="2" indent="0">
              <a:buNone/>
            </a:pPr>
            <a:r>
              <a:rPr lang="en-US" sz="2600" dirty="0"/>
              <a:t>What it looks like (design standards, streetscape, architecture)</a:t>
            </a:r>
          </a:p>
          <a:p>
            <a:pPr marL="914400" lvl="2" indent="0">
              <a:buNone/>
            </a:pPr>
            <a:endParaRPr lang="en-US" sz="2600" dirty="0"/>
          </a:p>
          <a:p>
            <a:pPr marL="914400" lvl="2" indent="0">
              <a:buNone/>
            </a:pPr>
            <a:r>
              <a:rPr lang="en-US" sz="2600" dirty="0"/>
              <a:t>How people get around (roads, bike lanes, sidewalks, transit)</a:t>
            </a:r>
          </a:p>
          <a:p>
            <a:pPr marL="914400" lvl="2" indent="0">
              <a:buNone/>
            </a:pPr>
            <a:endParaRPr lang="en-US" sz="2600" dirty="0"/>
          </a:p>
          <a:p>
            <a:pPr marL="914400" lvl="2" indent="0">
              <a:buNone/>
            </a:pPr>
            <a:r>
              <a:rPr lang="en-US" sz="2600" dirty="0"/>
              <a:t>What infrastructure is needed (drainage, utilities, public spaces)</a:t>
            </a:r>
          </a:p>
          <a:p>
            <a:pPr marL="914400" lvl="2" indent="0">
              <a:buNone/>
            </a:pPr>
            <a:endParaRPr lang="en-US" sz="2600" dirty="0"/>
          </a:p>
          <a:p>
            <a:pPr marL="914400" lvl="2" indent="0">
              <a:buNone/>
            </a:pPr>
            <a:r>
              <a:rPr lang="en-US" sz="2600" dirty="0"/>
              <a:t>How and when it gets built (phasing, financing, implementation)</a:t>
            </a:r>
          </a:p>
        </p:txBody>
      </p:sp>
      <p:pic>
        <p:nvPicPr>
          <p:cNvPr id="12" name="Graphic 11">
            <a:extLst>
              <a:ext uri="{FF2B5EF4-FFF2-40B4-BE49-F238E27FC236}">
                <a16:creationId xmlns:a16="http://schemas.microsoft.com/office/drawing/2014/main" id="{EE29AF1D-A22A-89BD-F11D-320A9E2ADA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7983" y="3260231"/>
            <a:ext cx="390525" cy="390525"/>
          </a:xfrm>
          <a:prstGeom prst="rect">
            <a:avLst/>
          </a:prstGeom>
        </p:spPr>
      </p:pic>
      <p:pic>
        <p:nvPicPr>
          <p:cNvPr id="15" name="Graphic 14">
            <a:extLst>
              <a:ext uri="{FF2B5EF4-FFF2-40B4-BE49-F238E27FC236}">
                <a16:creationId xmlns:a16="http://schemas.microsoft.com/office/drawing/2014/main" id="{0C4B473D-FCF8-5B13-1608-6322E540AF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983" y="4589552"/>
            <a:ext cx="438150" cy="238125"/>
          </a:xfrm>
          <a:prstGeom prst="rect">
            <a:avLst/>
          </a:prstGeom>
        </p:spPr>
      </p:pic>
      <p:pic>
        <p:nvPicPr>
          <p:cNvPr id="17" name="Graphic 16">
            <a:extLst>
              <a:ext uri="{FF2B5EF4-FFF2-40B4-BE49-F238E27FC236}">
                <a16:creationId xmlns:a16="http://schemas.microsoft.com/office/drawing/2014/main" id="{C3B4FDB1-4CFD-D2F8-88EB-126165056F0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71795" y="3908362"/>
            <a:ext cx="390525" cy="390525"/>
          </a:xfrm>
          <a:prstGeom prst="rect">
            <a:avLst/>
          </a:prstGeom>
        </p:spPr>
      </p:pic>
      <p:pic>
        <p:nvPicPr>
          <p:cNvPr id="19" name="Graphic 18">
            <a:extLst>
              <a:ext uri="{FF2B5EF4-FFF2-40B4-BE49-F238E27FC236}">
                <a16:creationId xmlns:a16="http://schemas.microsoft.com/office/drawing/2014/main" id="{ACA4C301-831C-559B-AC00-E17A743EFF3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52757" y="5056850"/>
            <a:ext cx="228600" cy="361950"/>
          </a:xfrm>
          <a:prstGeom prst="rect">
            <a:avLst/>
          </a:prstGeom>
        </p:spPr>
      </p:pic>
      <p:pic>
        <p:nvPicPr>
          <p:cNvPr id="21" name="Graphic 20">
            <a:extLst>
              <a:ext uri="{FF2B5EF4-FFF2-40B4-BE49-F238E27FC236}">
                <a16:creationId xmlns:a16="http://schemas.microsoft.com/office/drawing/2014/main" id="{810DD3F4-9141-6CB6-B773-F3180B20971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71795" y="5680039"/>
            <a:ext cx="390525" cy="390525"/>
          </a:xfrm>
          <a:prstGeom prst="rect">
            <a:avLst/>
          </a:prstGeom>
        </p:spPr>
      </p:pic>
      <p:pic>
        <p:nvPicPr>
          <p:cNvPr id="5" name="Graphic 4">
            <a:extLst>
              <a:ext uri="{FF2B5EF4-FFF2-40B4-BE49-F238E27FC236}">
                <a16:creationId xmlns:a16="http://schemas.microsoft.com/office/drawing/2014/main" id="{33763DCF-14EC-FD82-3419-4B0756D05C2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47982" y="2714674"/>
            <a:ext cx="390525" cy="333375"/>
          </a:xfrm>
          <a:prstGeom prst="rect">
            <a:avLst/>
          </a:prstGeom>
        </p:spPr>
      </p:pic>
    </p:spTree>
    <p:extLst>
      <p:ext uri="{BB962C8B-B14F-4D97-AF65-F5344CB8AC3E}">
        <p14:creationId xmlns:p14="http://schemas.microsoft.com/office/powerpoint/2010/main" val="1180668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A3F1C-5D82-C320-9053-BC09A8FA87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709BDB-F361-5B92-BDF4-80F1A364B6A1}"/>
              </a:ext>
            </a:extLst>
          </p:cNvPr>
          <p:cNvSpPr>
            <a:spLocks noGrp="1"/>
          </p:cNvSpPr>
          <p:nvPr>
            <p:ph type="title"/>
          </p:nvPr>
        </p:nvSpPr>
        <p:spPr/>
        <p:txBody>
          <a:bodyPr/>
          <a:lstStyle/>
          <a:p>
            <a:r>
              <a:rPr lang="en-US" dirty="0">
                <a:latin typeface="Aptos"/>
              </a:rPr>
              <a:t>What is NOT included in the Specific Plan?</a:t>
            </a:r>
          </a:p>
        </p:txBody>
      </p:sp>
      <p:sp>
        <p:nvSpPr>
          <p:cNvPr id="3" name="Content Placeholder 2">
            <a:extLst>
              <a:ext uri="{FF2B5EF4-FFF2-40B4-BE49-F238E27FC236}">
                <a16:creationId xmlns:a16="http://schemas.microsoft.com/office/drawing/2014/main" id="{F914FAD7-61A2-DD8F-0B16-084511076EE7}"/>
              </a:ext>
            </a:extLst>
          </p:cNvPr>
          <p:cNvSpPr>
            <a:spLocks noGrp="1"/>
          </p:cNvSpPr>
          <p:nvPr>
            <p:ph idx="1"/>
          </p:nvPr>
        </p:nvSpPr>
        <p:spPr/>
        <p:txBody>
          <a:bodyPr vert="horz" lIns="91440" tIns="45720" rIns="91440" bIns="45720" rtlCol="0" anchor="t">
            <a:normAutofit/>
          </a:bodyPr>
          <a:lstStyle/>
          <a:p>
            <a:pPr marL="0" indent="0">
              <a:buNone/>
            </a:pPr>
            <a:r>
              <a:rPr lang="en-US" dirty="0"/>
              <a:t>The Downtown Specific Plan does not:  </a:t>
            </a:r>
          </a:p>
          <a:p>
            <a:pPr marL="914400" lvl="2" indent="0">
              <a:buNone/>
            </a:pPr>
            <a:endParaRPr lang="en-US" dirty="0"/>
          </a:p>
          <a:p>
            <a:pPr marL="914400" lvl="2" indent="0">
              <a:buNone/>
            </a:pPr>
            <a:r>
              <a:rPr lang="en-US" sz="2600" dirty="0"/>
              <a:t>Authorize the City to use eminent domain to obtain private property</a:t>
            </a:r>
            <a:endParaRPr lang="en-US" dirty="0"/>
          </a:p>
          <a:p>
            <a:pPr marL="914400" lvl="2" indent="0">
              <a:buNone/>
            </a:pPr>
            <a:endParaRPr lang="en-US" sz="2600" dirty="0"/>
          </a:p>
          <a:p>
            <a:pPr marL="914400" lvl="2" indent="0">
              <a:buNone/>
            </a:pPr>
            <a:r>
              <a:rPr lang="en-US" sz="2600" dirty="0"/>
              <a:t>Require existing businesses to close or change their business </a:t>
            </a:r>
          </a:p>
          <a:p>
            <a:pPr marL="914400" lvl="2" indent="0">
              <a:buNone/>
            </a:pPr>
            <a:endParaRPr lang="en-US" sz="2600" dirty="0"/>
          </a:p>
        </p:txBody>
      </p:sp>
      <p:pic>
        <p:nvPicPr>
          <p:cNvPr id="12" name="Graphic 11">
            <a:extLst>
              <a:ext uri="{FF2B5EF4-FFF2-40B4-BE49-F238E27FC236}">
                <a16:creationId xmlns:a16="http://schemas.microsoft.com/office/drawing/2014/main" id="{75324DA5-BE16-F5F7-27EB-6BC5EF0EF5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7983" y="3431024"/>
            <a:ext cx="390525" cy="390525"/>
          </a:xfrm>
          <a:prstGeom prst="rect">
            <a:avLst/>
          </a:prstGeom>
        </p:spPr>
      </p:pic>
      <p:pic>
        <p:nvPicPr>
          <p:cNvPr id="5" name="Graphic 4">
            <a:extLst>
              <a:ext uri="{FF2B5EF4-FFF2-40B4-BE49-F238E27FC236}">
                <a16:creationId xmlns:a16="http://schemas.microsoft.com/office/drawing/2014/main" id="{BA73490B-43FE-23ED-FDA3-B13BFEB8AD0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982" y="2714674"/>
            <a:ext cx="390525" cy="333375"/>
          </a:xfrm>
          <a:prstGeom prst="rect">
            <a:avLst/>
          </a:prstGeom>
        </p:spPr>
      </p:pic>
    </p:spTree>
    <p:extLst>
      <p:ext uri="{BB962C8B-B14F-4D97-AF65-F5344CB8AC3E}">
        <p14:creationId xmlns:p14="http://schemas.microsoft.com/office/powerpoint/2010/main" val="2409940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77514-BD5F-4EA7-9942-C65D85C7C016}"/>
              </a:ext>
            </a:extLst>
          </p:cNvPr>
          <p:cNvSpPr>
            <a:spLocks noGrp="1"/>
          </p:cNvSpPr>
          <p:nvPr>
            <p:ph type="title"/>
          </p:nvPr>
        </p:nvSpPr>
        <p:spPr/>
        <p:txBody>
          <a:bodyPr/>
          <a:lstStyle/>
          <a:p>
            <a:r>
              <a:rPr lang="en-US"/>
              <a:t>Project Schedule</a:t>
            </a:r>
          </a:p>
        </p:txBody>
      </p:sp>
      <p:pic>
        <p:nvPicPr>
          <p:cNvPr id="11" name="Content Placeholder 10">
            <a:extLst>
              <a:ext uri="{FF2B5EF4-FFF2-40B4-BE49-F238E27FC236}">
                <a16:creationId xmlns:a16="http://schemas.microsoft.com/office/drawing/2014/main" id="{9CA46D6A-0D4B-701F-854D-868B1AB0506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62649" y="1462701"/>
            <a:ext cx="6666702" cy="4916065"/>
          </a:xfrm>
          <a:prstGeom prst="rect">
            <a:avLst/>
          </a:prstGeom>
        </p:spPr>
      </p:pic>
      <p:sp>
        <p:nvSpPr>
          <p:cNvPr id="3" name="Rectangle 2">
            <a:extLst>
              <a:ext uri="{FF2B5EF4-FFF2-40B4-BE49-F238E27FC236}">
                <a16:creationId xmlns:a16="http://schemas.microsoft.com/office/drawing/2014/main" id="{53449E99-ACFB-1097-6AB6-064E931BFA4C}"/>
              </a:ext>
            </a:extLst>
          </p:cNvPr>
          <p:cNvSpPr/>
          <p:nvPr/>
        </p:nvSpPr>
        <p:spPr>
          <a:xfrm>
            <a:off x="3520440" y="4732020"/>
            <a:ext cx="3051810" cy="445770"/>
          </a:xfrm>
          <a:prstGeom prst="rect">
            <a:avLst/>
          </a:prstGeom>
          <a:noFill/>
          <a:ln>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0909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BD18F-8967-D7A4-A8EE-85B8A3B988A4}"/>
              </a:ext>
            </a:extLst>
          </p:cNvPr>
          <p:cNvSpPr>
            <a:spLocks noGrp="1"/>
          </p:cNvSpPr>
          <p:nvPr>
            <p:ph type="title"/>
          </p:nvPr>
        </p:nvSpPr>
        <p:spPr/>
        <p:txBody>
          <a:bodyPr/>
          <a:lstStyle/>
          <a:p>
            <a:r>
              <a:rPr lang="en-US" dirty="0"/>
              <a:t>Why is the City Updating the Plan?</a:t>
            </a:r>
          </a:p>
        </p:txBody>
      </p:sp>
      <p:sp>
        <p:nvSpPr>
          <p:cNvPr id="3" name="Content Placeholder 2">
            <a:extLst>
              <a:ext uri="{FF2B5EF4-FFF2-40B4-BE49-F238E27FC236}">
                <a16:creationId xmlns:a16="http://schemas.microsoft.com/office/drawing/2014/main" id="{1A7D4EFB-F938-FAE1-EA0D-EAD86F619C28}"/>
              </a:ext>
            </a:extLst>
          </p:cNvPr>
          <p:cNvSpPr>
            <a:spLocks noGrp="1"/>
          </p:cNvSpPr>
          <p:nvPr>
            <p:ph idx="1"/>
          </p:nvPr>
        </p:nvSpPr>
        <p:spPr/>
        <p:txBody>
          <a:bodyPr vert="horz" lIns="91440" tIns="45720" rIns="91440" bIns="45720" rtlCol="0" anchor="t">
            <a:normAutofit fontScale="85000" lnSpcReduction="20000"/>
          </a:bodyPr>
          <a:lstStyle/>
          <a:p>
            <a:pPr marL="0" indent="0">
              <a:spcAft>
                <a:spcPts val="600"/>
              </a:spcAft>
              <a:buNone/>
            </a:pPr>
            <a:r>
              <a:rPr lang="en-US" dirty="0"/>
              <a:t>The current plan was adopted more than 20 years ago. The update will help Lemon Grove:</a:t>
            </a:r>
          </a:p>
          <a:p>
            <a:r>
              <a:rPr lang="en-US" dirty="0"/>
              <a:t>Support businesses and investment </a:t>
            </a:r>
          </a:p>
          <a:p>
            <a:r>
              <a:rPr lang="en-US" dirty="0"/>
              <a:t>Improve streets and public spaces </a:t>
            </a:r>
          </a:p>
          <a:p>
            <a:r>
              <a:rPr lang="en-US" dirty="0"/>
              <a:t>Plan for housing and growth </a:t>
            </a:r>
          </a:p>
          <a:p>
            <a:r>
              <a:rPr lang="en-US" dirty="0"/>
              <a:t>Guide future improvements and funding</a:t>
            </a:r>
          </a:p>
          <a:p>
            <a:r>
              <a:rPr lang="en-US" dirty="0"/>
              <a:t>Maintain local control over development in downtown</a:t>
            </a:r>
          </a:p>
          <a:p>
            <a:r>
              <a:rPr lang="en-US" dirty="0">
                <a:solidFill>
                  <a:srgbClr val="FFFFFF"/>
                </a:solidFill>
                <a:latin typeface="Aptos Light"/>
              </a:rPr>
              <a:t>Continues to protect local historic resources</a:t>
            </a:r>
          </a:p>
          <a:p>
            <a:r>
              <a:rPr lang="en-US" dirty="0">
                <a:solidFill>
                  <a:srgbClr val="FFFFFF"/>
                </a:solidFill>
                <a:latin typeface="Aptos Light"/>
              </a:rPr>
              <a:t>Provides framework for change over time- not overnight</a:t>
            </a:r>
          </a:p>
          <a:p>
            <a:pPr marL="0" indent="0">
              <a:buNone/>
            </a:pPr>
            <a:endParaRPr lang="en-US" b="1" dirty="0">
              <a:solidFill>
                <a:srgbClr val="FAB70F"/>
              </a:solidFill>
              <a:latin typeface="+mj-lt"/>
            </a:endParaRPr>
          </a:p>
          <a:p>
            <a:pPr marL="0" indent="0">
              <a:buNone/>
            </a:pPr>
            <a:r>
              <a:rPr lang="en-US" sz="3200" b="1" dirty="0">
                <a:solidFill>
                  <a:srgbClr val="FAB70F"/>
                </a:solidFill>
                <a:latin typeface="+mj-lt"/>
              </a:rPr>
              <a:t>A clear vision for Downtown’s future.</a:t>
            </a:r>
          </a:p>
        </p:txBody>
      </p:sp>
    </p:spTree>
    <p:extLst>
      <p:ext uri="{BB962C8B-B14F-4D97-AF65-F5344CB8AC3E}">
        <p14:creationId xmlns:p14="http://schemas.microsoft.com/office/powerpoint/2010/main" val="2741106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6DFC4-DE8A-99DD-D4EB-B6DF41470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158280-0C71-C17C-7182-94A84AF565CA}"/>
              </a:ext>
            </a:extLst>
          </p:cNvPr>
          <p:cNvSpPr>
            <a:spLocks noGrp="1"/>
          </p:cNvSpPr>
          <p:nvPr>
            <p:ph type="title"/>
          </p:nvPr>
        </p:nvSpPr>
        <p:spPr/>
        <p:txBody>
          <a:bodyPr/>
          <a:lstStyle/>
          <a:p>
            <a:r>
              <a:rPr lang="en-US" dirty="0">
                <a:latin typeface="Aptos"/>
              </a:rPr>
              <a:t>Downtown Today</a:t>
            </a:r>
            <a:endParaRPr lang="en-US" dirty="0"/>
          </a:p>
        </p:txBody>
      </p:sp>
      <p:pic>
        <p:nvPicPr>
          <p:cNvPr id="7" name="Picture 6">
            <a:extLst>
              <a:ext uri="{FF2B5EF4-FFF2-40B4-BE49-F238E27FC236}">
                <a16:creationId xmlns:a16="http://schemas.microsoft.com/office/drawing/2014/main" id="{6E21FF90-A92C-E351-8432-936E8011FD70}"/>
              </a:ext>
            </a:extLst>
          </p:cNvPr>
          <p:cNvPicPr>
            <a:picLocks noChangeAspect="1"/>
          </p:cNvPicPr>
          <p:nvPr/>
        </p:nvPicPr>
        <p:blipFill>
          <a:blip r:embed="rId3">
            <a:extLst>
              <a:ext uri="{28A0092B-C50C-407E-A947-70E740481C1C}">
                <a14:useLocalDpi xmlns:a14="http://schemas.microsoft.com/office/drawing/2010/main" val="0"/>
              </a:ext>
            </a:extLst>
          </a:blip>
          <a:srcRect l="5521" b="5767"/>
          <a:stretch>
            <a:fillRect/>
          </a:stretch>
        </p:blipFill>
        <p:spPr>
          <a:xfrm>
            <a:off x="619217" y="1360032"/>
            <a:ext cx="5257800" cy="2467689"/>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A50B7680-D679-0992-E625-6905E2EA0ED9}"/>
              </a:ext>
            </a:extLst>
          </p:cNvPr>
          <p:cNvPicPr>
            <a:picLocks noChangeAspect="1"/>
          </p:cNvPicPr>
          <p:nvPr/>
        </p:nvPicPr>
        <p:blipFill>
          <a:blip r:embed="rId4"/>
          <a:srcRect b="16065"/>
          <a:stretch>
            <a:fillRect/>
          </a:stretch>
        </p:blipFill>
        <p:spPr>
          <a:xfrm>
            <a:off x="6212958" y="1113418"/>
            <a:ext cx="5476783" cy="2960915"/>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9E498909-A41D-A699-4E43-7D7FB5B57B2A}"/>
              </a:ext>
            </a:extLst>
          </p:cNvPr>
          <p:cNvPicPr>
            <a:picLocks noChangeAspect="1"/>
          </p:cNvPicPr>
          <p:nvPr/>
        </p:nvPicPr>
        <p:blipFill>
          <a:blip r:embed="rId5">
            <a:extLst>
              <a:ext uri="{28A0092B-C50C-407E-A947-70E740481C1C}">
                <a14:useLocalDpi xmlns:a14="http://schemas.microsoft.com/office/drawing/2010/main" val="0"/>
              </a:ext>
            </a:extLst>
          </a:blip>
          <a:srcRect t="4152" b="20710"/>
          <a:stretch>
            <a:fillRect/>
          </a:stretch>
        </p:blipFill>
        <p:spPr>
          <a:xfrm>
            <a:off x="3003445" y="3670184"/>
            <a:ext cx="5254172" cy="296091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72279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33A94-7C3C-D260-6E25-01E7E2B8771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6DFC155-62C6-82D3-B97F-92601CFA2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304" y="1495033"/>
            <a:ext cx="4873708" cy="3655281"/>
          </a:xfrm>
          <a:prstGeom prst="rect">
            <a:avLst/>
          </a:prstGeom>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ED387DFF-0F90-850C-056D-660503EB90A7}"/>
              </a:ext>
            </a:extLst>
          </p:cNvPr>
          <p:cNvSpPr>
            <a:spLocks noGrp="1"/>
          </p:cNvSpPr>
          <p:nvPr>
            <p:ph type="title"/>
          </p:nvPr>
        </p:nvSpPr>
        <p:spPr/>
        <p:txBody>
          <a:bodyPr/>
          <a:lstStyle/>
          <a:p>
            <a:r>
              <a:rPr lang="en-US" dirty="0">
                <a:latin typeface="Aptos"/>
              </a:rPr>
              <a:t>Also Downtown Today</a:t>
            </a:r>
            <a:endParaRPr lang="en-US" dirty="0"/>
          </a:p>
        </p:txBody>
      </p:sp>
      <p:pic>
        <p:nvPicPr>
          <p:cNvPr id="7" name="Content Placeholder 6">
            <a:extLst>
              <a:ext uri="{FF2B5EF4-FFF2-40B4-BE49-F238E27FC236}">
                <a16:creationId xmlns:a16="http://schemas.microsoft.com/office/drawing/2014/main" id="{4C14320D-FAB4-0B4C-49C6-209F0239B6DB}"/>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7536" b="28308"/>
          <a:stretch>
            <a:fillRect/>
          </a:stretch>
        </p:blipFill>
        <p:spPr>
          <a:xfrm>
            <a:off x="4084701" y="3972431"/>
            <a:ext cx="5492582" cy="2642843"/>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A8514149-DE98-5E49-ED04-5B0E66899F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0992" y="636255"/>
            <a:ext cx="4873708" cy="365528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67458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1FC64-27AA-7256-D8A6-5283CBD0793B}"/>
              </a:ext>
            </a:extLst>
          </p:cNvPr>
          <p:cNvSpPr>
            <a:spLocks noGrp="1"/>
          </p:cNvSpPr>
          <p:nvPr>
            <p:ph type="title"/>
          </p:nvPr>
        </p:nvSpPr>
        <p:spPr/>
        <p:txBody>
          <a:bodyPr/>
          <a:lstStyle/>
          <a:p>
            <a:r>
              <a:rPr lang="en-US" dirty="0"/>
              <a:t>Lemon Grove’s Housing Need</a:t>
            </a:r>
            <a:br>
              <a:rPr lang="en-US" dirty="0"/>
            </a:br>
            <a:r>
              <a:rPr lang="en-US" sz="2400" b="0" dirty="0"/>
              <a:t>6</a:t>
            </a:r>
            <a:r>
              <a:rPr lang="en-US" sz="2400" b="0" baseline="30000" dirty="0"/>
              <a:t>th</a:t>
            </a:r>
            <a:r>
              <a:rPr lang="en-US" sz="2400" b="0" dirty="0"/>
              <a:t> RHNA Cycle: April 30, 2021 – April 30, 2029</a:t>
            </a:r>
          </a:p>
        </p:txBody>
      </p:sp>
      <p:pic>
        <p:nvPicPr>
          <p:cNvPr id="6" name="Content Placeholder 5">
            <a:extLst>
              <a:ext uri="{FF2B5EF4-FFF2-40B4-BE49-F238E27FC236}">
                <a16:creationId xmlns:a16="http://schemas.microsoft.com/office/drawing/2014/main" id="{13BCB892-0F9D-12E9-8B0E-E916A83F3BC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11452" y="1825625"/>
            <a:ext cx="10169096" cy="4351338"/>
          </a:xfrm>
          <a:prstGeom prst="rect">
            <a:avLst/>
          </a:prstGeom>
        </p:spPr>
      </p:pic>
    </p:spTree>
    <p:extLst>
      <p:ext uri="{BB962C8B-B14F-4D97-AF65-F5344CB8AC3E}">
        <p14:creationId xmlns:p14="http://schemas.microsoft.com/office/powerpoint/2010/main" val="485084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6F85D-D3B6-DC4E-887E-1F470C4490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EB2F1D-20A7-9B1C-8195-18CDC20A4AE0}"/>
              </a:ext>
            </a:extLst>
          </p:cNvPr>
          <p:cNvSpPr>
            <a:spLocks noGrp="1"/>
          </p:cNvSpPr>
          <p:nvPr>
            <p:ph type="title"/>
          </p:nvPr>
        </p:nvSpPr>
        <p:spPr/>
        <p:txBody>
          <a:bodyPr/>
          <a:lstStyle/>
          <a:p>
            <a:r>
              <a:rPr lang="en-US" dirty="0">
                <a:latin typeface="Aptos"/>
              </a:rPr>
              <a:t>How Will the Community Benefit?</a:t>
            </a:r>
          </a:p>
        </p:txBody>
      </p:sp>
      <p:sp>
        <p:nvSpPr>
          <p:cNvPr id="3" name="Content Placeholder 2">
            <a:extLst>
              <a:ext uri="{FF2B5EF4-FFF2-40B4-BE49-F238E27FC236}">
                <a16:creationId xmlns:a16="http://schemas.microsoft.com/office/drawing/2014/main" id="{1427551F-760C-0529-A6F0-AA464C709D41}"/>
              </a:ext>
            </a:extLst>
          </p:cNvPr>
          <p:cNvSpPr>
            <a:spLocks noGrp="1"/>
          </p:cNvSpPr>
          <p:nvPr>
            <p:ph idx="1"/>
          </p:nvPr>
        </p:nvSpPr>
        <p:spPr/>
        <p:txBody>
          <a:bodyPr vert="horz" lIns="91440" tIns="45720" rIns="91440" bIns="45720" rtlCol="0" anchor="t">
            <a:normAutofit/>
          </a:bodyPr>
          <a:lstStyle/>
          <a:p>
            <a:pPr marL="0" indent="0">
              <a:buNone/>
            </a:pPr>
            <a:r>
              <a:rPr lang="en-US" dirty="0"/>
              <a:t>A stronger Downtown will benefit the entire Lemon Grove community.</a:t>
            </a:r>
          </a:p>
          <a:p>
            <a:r>
              <a:rPr lang="en-US" b="1" dirty="0">
                <a:solidFill>
                  <a:srgbClr val="FAB70F"/>
                </a:solidFill>
                <a:latin typeface="+mj-lt"/>
              </a:rPr>
              <a:t>More Walkable: </a:t>
            </a:r>
            <a:r>
              <a:rPr lang="en-US" dirty="0"/>
              <a:t>Safer, more comfortable streets</a:t>
            </a:r>
          </a:p>
          <a:p>
            <a:r>
              <a:rPr lang="en-US" b="1" dirty="0">
                <a:solidFill>
                  <a:srgbClr val="FAB70F"/>
                </a:solidFill>
                <a:latin typeface="+mj-lt"/>
              </a:rPr>
              <a:t>More Places to Go: </a:t>
            </a:r>
            <a:r>
              <a:rPr lang="en-US" dirty="0"/>
              <a:t>Restaurants, shops, and services</a:t>
            </a:r>
          </a:p>
          <a:p>
            <a:r>
              <a:rPr lang="en-US" b="1" dirty="0">
                <a:solidFill>
                  <a:srgbClr val="FAB70F"/>
                </a:solidFill>
                <a:latin typeface="+mj-lt"/>
              </a:rPr>
              <a:t>More Housing Choices: </a:t>
            </a:r>
            <a:r>
              <a:rPr lang="en-US" dirty="0"/>
              <a:t>Homes near transit and amenities</a:t>
            </a:r>
          </a:p>
          <a:p>
            <a:r>
              <a:rPr lang="en-US" b="1" dirty="0">
                <a:solidFill>
                  <a:srgbClr val="FAB70F"/>
                </a:solidFill>
                <a:latin typeface="+mj-lt"/>
              </a:rPr>
              <a:t>Better Public Spaces: </a:t>
            </a:r>
            <a:r>
              <a:rPr lang="en-US" dirty="0"/>
              <a:t>Plazas, landscaping, and gathering places</a:t>
            </a:r>
          </a:p>
          <a:p>
            <a:r>
              <a:rPr lang="en-US" b="1" dirty="0">
                <a:solidFill>
                  <a:srgbClr val="FAB70F"/>
                </a:solidFill>
                <a:latin typeface="+mj-lt"/>
              </a:rPr>
              <a:t>Economic Growth: </a:t>
            </a:r>
            <a:r>
              <a:rPr lang="en-US" dirty="0"/>
              <a:t>New businesses, jobs, and investment. Reduce vacant storefronts.</a:t>
            </a:r>
          </a:p>
          <a:p>
            <a:r>
              <a:rPr lang="en-US" b="1" dirty="0">
                <a:solidFill>
                  <a:srgbClr val="FAB70F"/>
                </a:solidFill>
                <a:latin typeface="+mj-lt"/>
              </a:rPr>
              <a:t>Smarter Growth: </a:t>
            </a:r>
            <a:r>
              <a:rPr lang="en-US" dirty="0"/>
              <a:t>Make better use of existing infrastructure</a:t>
            </a:r>
            <a:endParaRPr lang="en-US" b="1" dirty="0">
              <a:latin typeface="+mj-lt"/>
            </a:endParaRPr>
          </a:p>
        </p:txBody>
      </p:sp>
    </p:spTree>
    <p:extLst>
      <p:ext uri="{BB962C8B-B14F-4D97-AF65-F5344CB8AC3E}">
        <p14:creationId xmlns:p14="http://schemas.microsoft.com/office/powerpoint/2010/main" val="2128552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52C52-774E-B58E-D74F-5DE34155F2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873A96-C029-C3A0-504F-84E23D806A78}"/>
              </a:ext>
            </a:extLst>
          </p:cNvPr>
          <p:cNvSpPr>
            <a:spLocks noGrp="1"/>
          </p:cNvSpPr>
          <p:nvPr>
            <p:ph type="title" idx="4294967295"/>
          </p:nvPr>
        </p:nvSpPr>
        <p:spPr>
          <a:xfrm>
            <a:off x="637953" y="5470525"/>
            <a:ext cx="9164860" cy="868363"/>
          </a:xfrm>
        </p:spPr>
        <p:txBody>
          <a:bodyPr>
            <a:normAutofit fontScale="90000"/>
          </a:bodyPr>
          <a:lstStyle/>
          <a:p>
            <a:r>
              <a:rPr lang="en-US" sz="6000" dirty="0"/>
              <a:t>What We’ve Heard So Far</a:t>
            </a:r>
          </a:p>
        </p:txBody>
      </p:sp>
      <p:pic>
        <p:nvPicPr>
          <p:cNvPr id="7" name="Picture 6">
            <a:extLst>
              <a:ext uri="{FF2B5EF4-FFF2-40B4-BE49-F238E27FC236}">
                <a16:creationId xmlns:a16="http://schemas.microsoft.com/office/drawing/2014/main" id="{9D020B94-B3B9-D68A-AE40-FEAFEA45468B}"/>
              </a:ext>
            </a:extLst>
          </p:cNvPr>
          <p:cNvPicPr>
            <a:picLocks noChangeAspect="1"/>
          </p:cNvPicPr>
          <p:nvPr/>
        </p:nvPicPr>
        <p:blipFill>
          <a:blip r:embed="rId2">
            <a:extLst>
              <a:ext uri="{28A0092B-C50C-407E-A947-70E740481C1C}">
                <a14:useLocalDpi xmlns:a14="http://schemas.microsoft.com/office/drawing/2010/main" val="0"/>
              </a:ext>
            </a:extLst>
          </a:blip>
          <a:srcRect t="15746" b="30144"/>
          <a:stretch>
            <a:fillRect/>
          </a:stretch>
        </p:blipFill>
        <p:spPr>
          <a:xfrm>
            <a:off x="0" y="-1"/>
            <a:ext cx="12192000" cy="4954773"/>
          </a:xfrm>
          <a:prstGeom prst="rect">
            <a:avLst/>
          </a:prstGeom>
        </p:spPr>
      </p:pic>
    </p:spTree>
    <p:extLst>
      <p:ext uri="{BB962C8B-B14F-4D97-AF65-F5344CB8AC3E}">
        <p14:creationId xmlns:p14="http://schemas.microsoft.com/office/powerpoint/2010/main" val="1993066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75AFD-38AA-3D60-9EB7-0B0F29C21A22}"/>
              </a:ext>
            </a:extLst>
          </p:cNvPr>
          <p:cNvSpPr>
            <a:spLocks noGrp="1"/>
          </p:cNvSpPr>
          <p:nvPr>
            <p:ph type="title"/>
          </p:nvPr>
        </p:nvSpPr>
        <p:spPr/>
        <p:txBody>
          <a:bodyPr/>
          <a:lstStyle/>
          <a:p>
            <a:r>
              <a:rPr lang="en-US" dirty="0"/>
              <a:t>How We’ve Engaged the Community</a:t>
            </a:r>
          </a:p>
        </p:txBody>
      </p:sp>
      <p:pic>
        <p:nvPicPr>
          <p:cNvPr id="6" name="Content Placeholder 5">
            <a:extLst>
              <a:ext uri="{FF2B5EF4-FFF2-40B4-BE49-F238E27FC236}">
                <a16:creationId xmlns:a16="http://schemas.microsoft.com/office/drawing/2014/main" id="{B9059A9E-B209-BD25-5D11-D90C3B83CC8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87565" y="1690688"/>
            <a:ext cx="8016869" cy="4635922"/>
          </a:xfrm>
          <a:prstGeom prst="rect">
            <a:avLst/>
          </a:prstGeom>
        </p:spPr>
      </p:pic>
    </p:spTree>
    <p:extLst>
      <p:ext uri="{BB962C8B-B14F-4D97-AF65-F5344CB8AC3E}">
        <p14:creationId xmlns:p14="http://schemas.microsoft.com/office/powerpoint/2010/main" val="912820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44FD7-2909-1317-6688-42684F4CEC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64E6E3-37E8-40DC-969A-A2D1F37AC124}"/>
              </a:ext>
            </a:extLst>
          </p:cNvPr>
          <p:cNvSpPr>
            <a:spLocks noGrp="1"/>
          </p:cNvSpPr>
          <p:nvPr>
            <p:ph type="title"/>
          </p:nvPr>
        </p:nvSpPr>
        <p:spPr/>
        <p:txBody>
          <a:bodyPr/>
          <a:lstStyle/>
          <a:p>
            <a:r>
              <a:rPr lang="en-US" dirty="0"/>
              <a:t>What We Heard: </a:t>
            </a:r>
            <a:r>
              <a:rPr lang="en-US" dirty="0">
                <a:solidFill>
                  <a:srgbClr val="FAB70F"/>
                </a:solidFill>
              </a:rPr>
              <a:t>Key Themes</a:t>
            </a:r>
          </a:p>
        </p:txBody>
      </p:sp>
      <p:pic>
        <p:nvPicPr>
          <p:cNvPr id="6" name="Content Placeholder 5">
            <a:extLst>
              <a:ext uri="{FF2B5EF4-FFF2-40B4-BE49-F238E27FC236}">
                <a16:creationId xmlns:a16="http://schemas.microsoft.com/office/drawing/2014/main" id="{006997FB-F264-F542-A3DA-52632D1D6ED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838200" y="2195569"/>
            <a:ext cx="10515600" cy="3611450"/>
          </a:xfrm>
          <a:prstGeom prst="rect">
            <a:avLst/>
          </a:prstGeom>
        </p:spPr>
      </p:pic>
    </p:spTree>
    <p:extLst>
      <p:ext uri="{BB962C8B-B14F-4D97-AF65-F5344CB8AC3E}">
        <p14:creationId xmlns:p14="http://schemas.microsoft.com/office/powerpoint/2010/main" val="450462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A42A7-F63B-78A6-3A76-6342000B4E91}"/>
              </a:ext>
            </a:extLst>
          </p:cNvPr>
          <p:cNvSpPr>
            <a:spLocks noGrp="1"/>
          </p:cNvSpPr>
          <p:nvPr>
            <p:ph type="title"/>
          </p:nvPr>
        </p:nvSpPr>
        <p:spPr/>
        <p:txBody>
          <a:bodyPr/>
          <a:lstStyle/>
          <a:p>
            <a:r>
              <a:rPr lang="en-US" dirty="0">
                <a:latin typeface="Aptos"/>
              </a:rPr>
              <a:t>From Community Input to Draft Plan</a:t>
            </a:r>
          </a:p>
        </p:txBody>
      </p:sp>
      <p:pic>
        <p:nvPicPr>
          <p:cNvPr id="7" name="Marcador de contenido 6">
            <a:extLst>
              <a:ext uri="{FF2B5EF4-FFF2-40B4-BE49-F238E27FC236}">
                <a16:creationId xmlns:a16="http://schemas.microsoft.com/office/drawing/2014/main" id="{5B03ACC6-6177-5018-253E-682925B7DB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838102"/>
            <a:ext cx="10515600" cy="2326384"/>
          </a:xfrm>
          <a:prstGeom prst="rect">
            <a:avLst/>
          </a:prstGeom>
        </p:spPr>
      </p:pic>
    </p:spTree>
    <p:extLst>
      <p:ext uri="{BB962C8B-B14F-4D97-AF65-F5344CB8AC3E}">
        <p14:creationId xmlns:p14="http://schemas.microsoft.com/office/powerpoint/2010/main" val="4076043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159E6-5794-555E-C629-DAAE132C0B36}"/>
              </a:ext>
            </a:extLst>
          </p:cNvPr>
          <p:cNvSpPr>
            <a:spLocks noGrp="1"/>
          </p:cNvSpPr>
          <p:nvPr>
            <p:ph type="title"/>
          </p:nvPr>
        </p:nvSpPr>
        <p:spPr>
          <a:xfrm>
            <a:off x="1437807" y="152764"/>
            <a:ext cx="10515600" cy="1325563"/>
          </a:xfrm>
        </p:spPr>
        <p:txBody>
          <a:bodyPr/>
          <a:lstStyle/>
          <a:p>
            <a:r>
              <a:rPr lang="en-US" dirty="0"/>
              <a:t>How We’ve Incorporated Your Input</a:t>
            </a:r>
          </a:p>
        </p:txBody>
      </p:sp>
      <p:pic>
        <p:nvPicPr>
          <p:cNvPr id="6" name="Content Placeholder 5">
            <a:extLst>
              <a:ext uri="{FF2B5EF4-FFF2-40B4-BE49-F238E27FC236}">
                <a16:creationId xmlns:a16="http://schemas.microsoft.com/office/drawing/2014/main" id="{2076BD26-5DB9-A7AD-EA33-39BB4E2C603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703" t="4551" r="2669" b="3813"/>
          <a:stretch>
            <a:fillRect/>
          </a:stretch>
        </p:blipFill>
        <p:spPr>
          <a:xfrm>
            <a:off x="1981200" y="1390138"/>
            <a:ext cx="8229599" cy="5102737"/>
          </a:xfrm>
          <a:prstGeom prst="rect">
            <a:avLst/>
          </a:prstGeom>
        </p:spPr>
      </p:pic>
    </p:spTree>
    <p:extLst>
      <p:ext uri="{BB962C8B-B14F-4D97-AF65-F5344CB8AC3E}">
        <p14:creationId xmlns:p14="http://schemas.microsoft.com/office/powerpoint/2010/main" val="3423086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BA77E-1286-E4B2-684E-8CD93C61E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3BCCC1-7FDA-D771-4B93-1C9741CD7408}"/>
              </a:ext>
            </a:extLst>
          </p:cNvPr>
          <p:cNvSpPr>
            <a:spLocks noGrp="1"/>
          </p:cNvSpPr>
          <p:nvPr>
            <p:ph type="title" idx="4294967295"/>
          </p:nvPr>
        </p:nvSpPr>
        <p:spPr>
          <a:xfrm>
            <a:off x="609600" y="5489575"/>
            <a:ext cx="9515474" cy="868363"/>
          </a:xfrm>
        </p:spPr>
        <p:txBody>
          <a:bodyPr>
            <a:normAutofit fontScale="90000"/>
          </a:bodyPr>
          <a:lstStyle/>
          <a:p>
            <a:r>
              <a:rPr lang="en-US" sz="6000" dirty="0"/>
              <a:t>Draft Downtown Specific Plan</a:t>
            </a:r>
          </a:p>
        </p:txBody>
      </p:sp>
      <p:pic>
        <p:nvPicPr>
          <p:cNvPr id="7" name="Picture 6">
            <a:extLst>
              <a:ext uri="{FF2B5EF4-FFF2-40B4-BE49-F238E27FC236}">
                <a16:creationId xmlns:a16="http://schemas.microsoft.com/office/drawing/2014/main" id="{555BF4EA-DD46-FCBC-495B-7800E042C82B}"/>
              </a:ext>
            </a:extLst>
          </p:cNvPr>
          <p:cNvPicPr>
            <a:picLocks noChangeAspect="1"/>
          </p:cNvPicPr>
          <p:nvPr/>
        </p:nvPicPr>
        <p:blipFill>
          <a:blip r:embed="rId3">
            <a:extLst>
              <a:ext uri="{28A0092B-C50C-407E-A947-70E740481C1C}">
                <a14:useLocalDpi xmlns:a14="http://schemas.microsoft.com/office/drawing/2010/main" val="0"/>
              </a:ext>
            </a:extLst>
          </a:blip>
          <a:srcRect t="21496" b="24384"/>
          <a:stretch>
            <a:fillRect/>
          </a:stretch>
        </p:blipFill>
        <p:spPr>
          <a:xfrm>
            <a:off x="0" y="-1"/>
            <a:ext cx="12192000" cy="4954773"/>
          </a:xfrm>
          <a:prstGeom prst="rect">
            <a:avLst/>
          </a:prstGeom>
        </p:spPr>
      </p:pic>
    </p:spTree>
    <p:extLst>
      <p:ext uri="{BB962C8B-B14F-4D97-AF65-F5344CB8AC3E}">
        <p14:creationId xmlns:p14="http://schemas.microsoft.com/office/powerpoint/2010/main" val="799048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B2EBEB-6A9E-A09C-6237-A79314F218DF}"/>
              </a:ext>
            </a:extLst>
          </p:cNvPr>
          <p:cNvSpPr>
            <a:spLocks noGrp="1"/>
          </p:cNvSpPr>
          <p:nvPr>
            <p:ph type="title"/>
          </p:nvPr>
        </p:nvSpPr>
        <p:spPr/>
        <p:txBody>
          <a:bodyPr/>
          <a:lstStyle/>
          <a:p>
            <a:r>
              <a:rPr lang="en-US" dirty="0">
                <a:latin typeface="Aptos"/>
              </a:rPr>
              <a:t>The 20 Year Vision for Downtown Lemon Grove</a:t>
            </a:r>
          </a:p>
        </p:txBody>
      </p:sp>
      <p:sp>
        <p:nvSpPr>
          <p:cNvPr id="7" name="Content Placeholder 4">
            <a:extLst>
              <a:ext uri="{FF2B5EF4-FFF2-40B4-BE49-F238E27FC236}">
                <a16:creationId xmlns:a16="http://schemas.microsoft.com/office/drawing/2014/main" id="{22E6577F-D76A-CE85-0C3F-1C8FE2A46992}"/>
              </a:ext>
            </a:extLst>
          </p:cNvPr>
          <p:cNvSpPr>
            <a:spLocks noGrp="1"/>
          </p:cNvSpPr>
          <p:nvPr>
            <p:ph idx="1"/>
          </p:nvPr>
        </p:nvSpPr>
        <p:spPr>
          <a:xfrm>
            <a:off x="838200" y="1825625"/>
            <a:ext cx="10255786" cy="4351338"/>
          </a:xfrm>
        </p:spPr>
        <p:txBody>
          <a:bodyPr vert="horz" lIns="91440" tIns="45720" rIns="91440" bIns="45720" rtlCol="0" anchor="t">
            <a:normAutofit/>
          </a:bodyPr>
          <a:lstStyle/>
          <a:p>
            <a:pPr marL="0" indent="0">
              <a:buNone/>
            </a:pPr>
            <a:r>
              <a:rPr lang="en-US" sz="3000" b="1" dirty="0">
                <a:solidFill>
                  <a:srgbClr val="FFFFFF"/>
                </a:solidFill>
                <a:latin typeface="+mj-lt"/>
              </a:rPr>
              <a:t>Imagine downtown Lemon Grove as a: </a:t>
            </a:r>
          </a:p>
          <a:p>
            <a:pPr lvl="0"/>
            <a:r>
              <a:rPr lang="en-US" dirty="0"/>
              <a:t>Vibrant, sustainable urban center </a:t>
            </a:r>
          </a:p>
          <a:p>
            <a:pPr lvl="0"/>
            <a:r>
              <a:rPr lang="en-US" dirty="0"/>
              <a:t>Mix of housing, shopping, entertainment &amp; jobs </a:t>
            </a:r>
          </a:p>
          <a:p>
            <a:pPr lvl="0"/>
            <a:r>
              <a:rPr lang="en-US" dirty="0"/>
              <a:t>Green community with trees, parks &amp; open spaces </a:t>
            </a:r>
          </a:p>
          <a:p>
            <a:pPr lvl="0"/>
            <a:r>
              <a:rPr lang="en-US" dirty="0"/>
              <a:t>Place for art, history &amp; community life </a:t>
            </a:r>
          </a:p>
          <a:p>
            <a:pPr lvl="0"/>
            <a:r>
              <a:rPr lang="en-US" dirty="0"/>
              <a:t>Downtown with inviting public spaces </a:t>
            </a:r>
          </a:p>
          <a:p>
            <a:r>
              <a:rPr lang="en-US" dirty="0"/>
              <a:t>Maintain Lemon Groves' unique small-town character while activating and enhancing the downtown</a:t>
            </a:r>
          </a:p>
        </p:txBody>
      </p:sp>
    </p:spTree>
    <p:extLst>
      <p:ext uri="{BB962C8B-B14F-4D97-AF65-F5344CB8AC3E}">
        <p14:creationId xmlns:p14="http://schemas.microsoft.com/office/powerpoint/2010/main" val="3666424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0253A-A4B4-4ED2-B680-AD1F62383CC8}"/>
              </a:ext>
            </a:extLst>
          </p:cNvPr>
          <p:cNvSpPr>
            <a:spLocks noGrp="1"/>
          </p:cNvSpPr>
          <p:nvPr>
            <p:ph type="title"/>
          </p:nvPr>
        </p:nvSpPr>
        <p:spPr/>
        <p:txBody>
          <a:bodyPr/>
          <a:lstStyle/>
          <a:p>
            <a:r>
              <a:rPr lang="en-US" dirty="0"/>
              <a:t>The Framework </a:t>
            </a:r>
          </a:p>
        </p:txBody>
      </p:sp>
      <p:pic>
        <p:nvPicPr>
          <p:cNvPr id="7" name="Content Placeholder 6">
            <a:extLst>
              <a:ext uri="{FF2B5EF4-FFF2-40B4-BE49-F238E27FC236}">
                <a16:creationId xmlns:a16="http://schemas.microsoft.com/office/drawing/2014/main" id="{880200A8-CBCD-B9C0-34A9-10A8BB47F37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7766" b="7766"/>
          <a:stretch/>
        </p:blipFill>
        <p:spPr>
          <a:xfrm>
            <a:off x="2234005" y="1451392"/>
            <a:ext cx="7723990" cy="5041483"/>
          </a:xfrm>
          <a:prstGeom prst="rect">
            <a:avLst/>
          </a:prstGeom>
        </p:spPr>
      </p:pic>
    </p:spTree>
    <p:extLst>
      <p:ext uri="{BB962C8B-B14F-4D97-AF65-F5344CB8AC3E}">
        <p14:creationId xmlns:p14="http://schemas.microsoft.com/office/powerpoint/2010/main" val="1638827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FD2A8-DC55-1D61-F0DE-B9E119A17CAB}"/>
              </a:ext>
            </a:extLst>
          </p:cNvPr>
          <p:cNvSpPr>
            <a:spLocks noGrp="1"/>
          </p:cNvSpPr>
          <p:nvPr>
            <p:ph type="title"/>
          </p:nvPr>
        </p:nvSpPr>
        <p:spPr/>
        <p:txBody>
          <a:bodyPr/>
          <a:lstStyle/>
          <a:p>
            <a:r>
              <a:rPr lang="en-US" dirty="0"/>
              <a:t>Transit Mixed-Use Zoning District</a:t>
            </a:r>
            <a:br>
              <a:rPr lang="en-US" dirty="0"/>
            </a:br>
            <a:r>
              <a:rPr lang="en-US" sz="2400" b="0" dirty="0">
                <a:solidFill>
                  <a:schemeClr val="tx1"/>
                </a:solidFill>
              </a:rPr>
              <a:t>Maximum Height: 75 ft</a:t>
            </a:r>
          </a:p>
        </p:txBody>
      </p:sp>
      <p:pic>
        <p:nvPicPr>
          <p:cNvPr id="5" name="Content Placeholder 4">
            <a:extLst>
              <a:ext uri="{FF2B5EF4-FFF2-40B4-BE49-F238E27FC236}">
                <a16:creationId xmlns:a16="http://schemas.microsoft.com/office/drawing/2014/main" id="{32A39979-4D4A-76AC-60D9-52103DC4228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3508" r="22872"/>
          <a:stretch>
            <a:fillRect/>
          </a:stretch>
        </p:blipFill>
        <p:spPr>
          <a:xfrm>
            <a:off x="6235557" y="2110217"/>
            <a:ext cx="5166233" cy="3643312"/>
          </a:xfrm>
          <a:prstGeom prst="rect">
            <a:avLst/>
          </a:prstGeom>
        </p:spPr>
      </p:pic>
      <p:sp>
        <p:nvSpPr>
          <p:cNvPr id="9" name="TextBox 8">
            <a:extLst>
              <a:ext uri="{FF2B5EF4-FFF2-40B4-BE49-F238E27FC236}">
                <a16:creationId xmlns:a16="http://schemas.microsoft.com/office/drawing/2014/main" id="{9E5D4CE4-995F-2C81-3AA5-F3C187EB7EAE}"/>
              </a:ext>
            </a:extLst>
          </p:cNvPr>
          <p:cNvSpPr txBox="1"/>
          <p:nvPr/>
        </p:nvSpPr>
        <p:spPr>
          <a:xfrm>
            <a:off x="790210" y="5753529"/>
            <a:ext cx="3164440" cy="369332"/>
          </a:xfrm>
          <a:prstGeom prst="rect">
            <a:avLst/>
          </a:prstGeom>
          <a:noFill/>
        </p:spPr>
        <p:txBody>
          <a:bodyPr wrap="square" rtlCol="0">
            <a:spAutoFit/>
          </a:bodyPr>
          <a:lstStyle/>
          <a:p>
            <a:r>
              <a:rPr lang="en-US" dirty="0"/>
              <a:t>Today</a:t>
            </a:r>
          </a:p>
        </p:txBody>
      </p:sp>
      <p:sp>
        <p:nvSpPr>
          <p:cNvPr id="11" name="TextBox 10">
            <a:extLst>
              <a:ext uri="{FF2B5EF4-FFF2-40B4-BE49-F238E27FC236}">
                <a16:creationId xmlns:a16="http://schemas.microsoft.com/office/drawing/2014/main" id="{7B594134-7D6B-9B24-CF90-CEF9E4297992}"/>
              </a:ext>
            </a:extLst>
          </p:cNvPr>
          <p:cNvSpPr txBox="1"/>
          <p:nvPr/>
        </p:nvSpPr>
        <p:spPr>
          <a:xfrm>
            <a:off x="6235557" y="5753529"/>
            <a:ext cx="3164440" cy="369332"/>
          </a:xfrm>
          <a:prstGeom prst="rect">
            <a:avLst/>
          </a:prstGeom>
          <a:noFill/>
        </p:spPr>
        <p:txBody>
          <a:bodyPr wrap="square" rtlCol="0">
            <a:spAutoFit/>
          </a:bodyPr>
          <a:lstStyle/>
          <a:p>
            <a:r>
              <a:rPr lang="en-US" dirty="0"/>
              <a:t>Proposed Next Chapter</a:t>
            </a:r>
          </a:p>
        </p:txBody>
      </p:sp>
      <p:pic>
        <p:nvPicPr>
          <p:cNvPr id="4" name="Picture 3">
            <a:extLst>
              <a:ext uri="{FF2B5EF4-FFF2-40B4-BE49-F238E27FC236}">
                <a16:creationId xmlns:a16="http://schemas.microsoft.com/office/drawing/2014/main" id="{39108914-57F3-A01E-B28D-19899E9FCD7F}"/>
              </a:ext>
            </a:extLst>
          </p:cNvPr>
          <p:cNvPicPr>
            <a:picLocks noChangeAspect="1"/>
          </p:cNvPicPr>
          <p:nvPr/>
        </p:nvPicPr>
        <p:blipFill>
          <a:blip r:embed="rId4">
            <a:extLst>
              <a:ext uri="{28A0092B-C50C-407E-A947-70E740481C1C}">
                <a14:useLocalDpi xmlns:a14="http://schemas.microsoft.com/office/drawing/2010/main" val="0"/>
              </a:ext>
            </a:extLst>
          </a:blip>
          <a:srcRect l="6602" t="10022" r="16647" b="17267"/>
          <a:stretch>
            <a:fillRect/>
          </a:stretch>
        </p:blipFill>
        <p:spPr>
          <a:xfrm>
            <a:off x="838200" y="2110217"/>
            <a:ext cx="5118244" cy="3640262"/>
          </a:xfrm>
          <a:prstGeom prst="rect">
            <a:avLst/>
          </a:prstGeom>
        </p:spPr>
      </p:pic>
    </p:spTree>
    <p:extLst>
      <p:ext uri="{BB962C8B-B14F-4D97-AF65-F5344CB8AC3E}">
        <p14:creationId xmlns:p14="http://schemas.microsoft.com/office/powerpoint/2010/main" val="641013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6E884-FA37-1167-BC82-58048D5EA810}"/>
              </a:ext>
            </a:extLst>
          </p:cNvPr>
          <p:cNvSpPr>
            <a:spLocks noGrp="1"/>
          </p:cNvSpPr>
          <p:nvPr>
            <p:ph type="title"/>
          </p:nvPr>
        </p:nvSpPr>
        <p:spPr/>
        <p:txBody>
          <a:bodyPr/>
          <a:lstStyle/>
          <a:p>
            <a:r>
              <a:rPr lang="en-US" dirty="0"/>
              <a:t>Broadway Mixed-Use Zoning District</a:t>
            </a:r>
            <a:br>
              <a:rPr lang="en-US" dirty="0"/>
            </a:br>
            <a:r>
              <a:rPr lang="en-US" sz="2400" b="0" dirty="0">
                <a:solidFill>
                  <a:schemeClr val="tx1"/>
                </a:solidFill>
              </a:rPr>
              <a:t>Maximum Height: 45 ft</a:t>
            </a:r>
            <a:endParaRPr lang="en-US" sz="2400" dirty="0"/>
          </a:p>
        </p:txBody>
      </p:sp>
      <p:pic>
        <p:nvPicPr>
          <p:cNvPr id="4" name="Content Placeholder 4">
            <a:extLst>
              <a:ext uri="{FF2B5EF4-FFF2-40B4-BE49-F238E27FC236}">
                <a16:creationId xmlns:a16="http://schemas.microsoft.com/office/drawing/2014/main" id="{2023AB6D-E577-F8CB-BA66-BED9B97BADD4}"/>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8001" r="8001"/>
          <a:stretch/>
        </p:blipFill>
        <p:spPr>
          <a:xfrm>
            <a:off x="6235557" y="2110217"/>
            <a:ext cx="5166233" cy="3643312"/>
          </a:xfrm>
          <a:prstGeom prst="rect">
            <a:avLst/>
          </a:prstGeom>
        </p:spPr>
      </p:pic>
      <p:sp>
        <p:nvSpPr>
          <p:cNvPr id="8" name="TextBox 7">
            <a:extLst>
              <a:ext uri="{FF2B5EF4-FFF2-40B4-BE49-F238E27FC236}">
                <a16:creationId xmlns:a16="http://schemas.microsoft.com/office/drawing/2014/main" id="{3AF268BA-DCAF-1751-0B7C-845590BF8F16}"/>
              </a:ext>
            </a:extLst>
          </p:cNvPr>
          <p:cNvSpPr txBox="1"/>
          <p:nvPr/>
        </p:nvSpPr>
        <p:spPr>
          <a:xfrm>
            <a:off x="790210" y="5753529"/>
            <a:ext cx="3164440" cy="369332"/>
          </a:xfrm>
          <a:prstGeom prst="rect">
            <a:avLst/>
          </a:prstGeom>
          <a:noFill/>
        </p:spPr>
        <p:txBody>
          <a:bodyPr wrap="square" rtlCol="0">
            <a:spAutoFit/>
          </a:bodyPr>
          <a:lstStyle/>
          <a:p>
            <a:r>
              <a:rPr lang="en-US" dirty="0"/>
              <a:t>Today</a:t>
            </a:r>
          </a:p>
        </p:txBody>
      </p:sp>
      <p:sp>
        <p:nvSpPr>
          <p:cNvPr id="9" name="TextBox 8">
            <a:extLst>
              <a:ext uri="{FF2B5EF4-FFF2-40B4-BE49-F238E27FC236}">
                <a16:creationId xmlns:a16="http://schemas.microsoft.com/office/drawing/2014/main" id="{D89EE609-C548-926A-1278-98035F9E9F8C}"/>
              </a:ext>
            </a:extLst>
          </p:cNvPr>
          <p:cNvSpPr txBox="1"/>
          <p:nvPr/>
        </p:nvSpPr>
        <p:spPr>
          <a:xfrm>
            <a:off x="6235557" y="5753529"/>
            <a:ext cx="3164440" cy="369332"/>
          </a:xfrm>
          <a:prstGeom prst="rect">
            <a:avLst/>
          </a:prstGeom>
          <a:noFill/>
        </p:spPr>
        <p:txBody>
          <a:bodyPr wrap="square" rtlCol="0">
            <a:spAutoFit/>
          </a:bodyPr>
          <a:lstStyle/>
          <a:p>
            <a:r>
              <a:rPr lang="en-US" dirty="0"/>
              <a:t>Proposed Next Chapter</a:t>
            </a:r>
          </a:p>
        </p:txBody>
      </p:sp>
      <p:pic>
        <p:nvPicPr>
          <p:cNvPr id="7" name="Picture 6">
            <a:extLst>
              <a:ext uri="{FF2B5EF4-FFF2-40B4-BE49-F238E27FC236}">
                <a16:creationId xmlns:a16="http://schemas.microsoft.com/office/drawing/2014/main" id="{0E6BA4A0-3A73-6765-0B77-815BD0B44A8A}"/>
              </a:ext>
            </a:extLst>
          </p:cNvPr>
          <p:cNvPicPr>
            <a:picLocks noChangeAspect="1"/>
          </p:cNvPicPr>
          <p:nvPr/>
        </p:nvPicPr>
        <p:blipFill>
          <a:blip r:embed="rId4">
            <a:extLst>
              <a:ext uri="{28A0092B-C50C-407E-A947-70E740481C1C}">
                <a14:useLocalDpi xmlns:a14="http://schemas.microsoft.com/office/drawing/2010/main" val="0"/>
              </a:ext>
            </a:extLst>
          </a:blip>
          <a:srcRect t="8723" r="20143" b="15593"/>
          <a:stretch>
            <a:fillRect/>
          </a:stretch>
        </p:blipFill>
        <p:spPr>
          <a:xfrm>
            <a:off x="838200" y="2110217"/>
            <a:ext cx="5118244" cy="3640262"/>
          </a:xfrm>
          <a:prstGeom prst="rect">
            <a:avLst/>
          </a:prstGeom>
        </p:spPr>
      </p:pic>
    </p:spTree>
    <p:extLst>
      <p:ext uri="{BB962C8B-B14F-4D97-AF65-F5344CB8AC3E}">
        <p14:creationId xmlns:p14="http://schemas.microsoft.com/office/powerpoint/2010/main" val="1027429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40C1F-A2C2-FDBF-1499-052F040220E4}"/>
              </a:ext>
            </a:extLst>
          </p:cNvPr>
          <p:cNvSpPr>
            <a:spLocks noGrp="1"/>
          </p:cNvSpPr>
          <p:nvPr>
            <p:ph type="title"/>
          </p:nvPr>
        </p:nvSpPr>
        <p:spPr/>
        <p:txBody>
          <a:bodyPr/>
          <a:lstStyle/>
          <a:p>
            <a:r>
              <a:rPr lang="en-US" dirty="0"/>
              <a:t>Innovation District</a:t>
            </a:r>
            <a:br>
              <a:rPr lang="en-US" dirty="0"/>
            </a:br>
            <a:r>
              <a:rPr lang="en-US" sz="2400" b="0" dirty="0">
                <a:solidFill>
                  <a:schemeClr val="tx1"/>
                </a:solidFill>
              </a:rPr>
              <a:t>Maximum Height: 75 ft</a:t>
            </a:r>
            <a:endParaRPr lang="en-US" sz="2400" dirty="0"/>
          </a:p>
        </p:txBody>
      </p:sp>
      <p:pic>
        <p:nvPicPr>
          <p:cNvPr id="4" name="Content Placeholder 4">
            <a:extLst>
              <a:ext uri="{FF2B5EF4-FFF2-40B4-BE49-F238E27FC236}">
                <a16:creationId xmlns:a16="http://schemas.microsoft.com/office/drawing/2014/main" id="{2868DD28-9074-A9D6-E9AF-1A2895D461CF}"/>
              </a:ext>
            </a:extLst>
          </p:cNvPr>
          <p:cNvPicPr>
            <a:picLocks noChangeAspect="1"/>
          </p:cNvPicPr>
          <p:nvPr/>
        </p:nvPicPr>
        <p:blipFill>
          <a:blip r:embed="rId3">
            <a:extLst>
              <a:ext uri="{28A0092B-C50C-407E-A947-70E740481C1C}">
                <a14:useLocalDpi xmlns:a14="http://schemas.microsoft.com/office/drawing/2010/main" val="0"/>
              </a:ext>
            </a:extLst>
          </a:blip>
          <a:srcRect l="11960" r="11960"/>
          <a:stretch/>
        </p:blipFill>
        <p:spPr>
          <a:xfrm>
            <a:off x="6235557" y="2110217"/>
            <a:ext cx="5166233" cy="3643312"/>
          </a:xfrm>
          <a:prstGeom prst="rect">
            <a:avLst/>
          </a:prstGeom>
        </p:spPr>
      </p:pic>
      <p:sp>
        <p:nvSpPr>
          <p:cNvPr id="7" name="TextBox 6">
            <a:extLst>
              <a:ext uri="{FF2B5EF4-FFF2-40B4-BE49-F238E27FC236}">
                <a16:creationId xmlns:a16="http://schemas.microsoft.com/office/drawing/2014/main" id="{E2250EA7-2208-DD7F-FDC9-2CA9A3274401}"/>
              </a:ext>
            </a:extLst>
          </p:cNvPr>
          <p:cNvSpPr txBox="1"/>
          <p:nvPr/>
        </p:nvSpPr>
        <p:spPr>
          <a:xfrm>
            <a:off x="790210" y="5753529"/>
            <a:ext cx="3164440" cy="369332"/>
          </a:xfrm>
          <a:prstGeom prst="rect">
            <a:avLst/>
          </a:prstGeom>
          <a:noFill/>
        </p:spPr>
        <p:txBody>
          <a:bodyPr wrap="square" rtlCol="0">
            <a:spAutoFit/>
          </a:bodyPr>
          <a:lstStyle/>
          <a:p>
            <a:r>
              <a:rPr lang="en-US" dirty="0"/>
              <a:t>Today</a:t>
            </a:r>
          </a:p>
        </p:txBody>
      </p:sp>
      <p:sp>
        <p:nvSpPr>
          <p:cNvPr id="8" name="TextBox 7">
            <a:extLst>
              <a:ext uri="{FF2B5EF4-FFF2-40B4-BE49-F238E27FC236}">
                <a16:creationId xmlns:a16="http://schemas.microsoft.com/office/drawing/2014/main" id="{B3CD65D7-330C-36E2-1AEA-2B1BE7B95046}"/>
              </a:ext>
            </a:extLst>
          </p:cNvPr>
          <p:cNvSpPr txBox="1"/>
          <p:nvPr/>
        </p:nvSpPr>
        <p:spPr>
          <a:xfrm>
            <a:off x="6235557" y="5753529"/>
            <a:ext cx="3164440" cy="369332"/>
          </a:xfrm>
          <a:prstGeom prst="rect">
            <a:avLst/>
          </a:prstGeom>
          <a:noFill/>
        </p:spPr>
        <p:txBody>
          <a:bodyPr wrap="square" rtlCol="0">
            <a:spAutoFit/>
          </a:bodyPr>
          <a:lstStyle/>
          <a:p>
            <a:r>
              <a:rPr lang="en-US" dirty="0"/>
              <a:t>Proposed Next Chapter</a:t>
            </a:r>
          </a:p>
        </p:txBody>
      </p:sp>
      <p:pic>
        <p:nvPicPr>
          <p:cNvPr id="9" name="Picture 8">
            <a:extLst>
              <a:ext uri="{FF2B5EF4-FFF2-40B4-BE49-F238E27FC236}">
                <a16:creationId xmlns:a16="http://schemas.microsoft.com/office/drawing/2014/main" id="{2EB3BBE5-D54A-3CA2-9685-8D1A67A00260}"/>
              </a:ext>
            </a:extLst>
          </p:cNvPr>
          <p:cNvPicPr>
            <a:picLocks noChangeAspect="1"/>
          </p:cNvPicPr>
          <p:nvPr/>
        </p:nvPicPr>
        <p:blipFill>
          <a:blip r:embed="rId4">
            <a:extLst>
              <a:ext uri="{28A0092B-C50C-407E-A947-70E740481C1C}">
                <a14:useLocalDpi xmlns:a14="http://schemas.microsoft.com/office/drawing/2010/main" val="0"/>
              </a:ext>
            </a:extLst>
          </a:blip>
          <a:srcRect l="16701" t="2177" b="18877"/>
          <a:stretch>
            <a:fillRect/>
          </a:stretch>
        </p:blipFill>
        <p:spPr>
          <a:xfrm>
            <a:off x="838200" y="2110217"/>
            <a:ext cx="5118244" cy="3640262"/>
          </a:xfrm>
          <a:prstGeom prst="rect">
            <a:avLst/>
          </a:prstGeom>
        </p:spPr>
      </p:pic>
    </p:spTree>
    <p:extLst>
      <p:ext uri="{BB962C8B-B14F-4D97-AF65-F5344CB8AC3E}">
        <p14:creationId xmlns:p14="http://schemas.microsoft.com/office/powerpoint/2010/main" val="2029186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E23D2-C300-40B0-62F7-C0FDECF50853}"/>
              </a:ext>
            </a:extLst>
          </p:cNvPr>
          <p:cNvSpPr>
            <a:spLocks noGrp="1"/>
          </p:cNvSpPr>
          <p:nvPr>
            <p:ph type="title"/>
          </p:nvPr>
        </p:nvSpPr>
        <p:spPr/>
        <p:txBody>
          <a:bodyPr/>
          <a:lstStyle/>
          <a:p>
            <a:r>
              <a:rPr lang="en-US" dirty="0"/>
              <a:t>Village Commercial Zoning District</a:t>
            </a:r>
            <a:br>
              <a:rPr lang="en-US" dirty="0"/>
            </a:br>
            <a:r>
              <a:rPr lang="en-US" sz="2400" b="0" dirty="0">
                <a:solidFill>
                  <a:schemeClr val="tx1"/>
                </a:solidFill>
              </a:rPr>
              <a:t>Maximum Height: 75 ft</a:t>
            </a:r>
            <a:endParaRPr lang="en-US" sz="2400" dirty="0"/>
          </a:p>
        </p:txBody>
      </p:sp>
      <p:pic>
        <p:nvPicPr>
          <p:cNvPr id="4" name="Content Placeholder 4">
            <a:extLst>
              <a:ext uri="{FF2B5EF4-FFF2-40B4-BE49-F238E27FC236}">
                <a16:creationId xmlns:a16="http://schemas.microsoft.com/office/drawing/2014/main" id="{14392621-4ADE-BE3C-1C77-9846BAF8B9AC}"/>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2108" r="12108"/>
          <a:stretch/>
        </p:blipFill>
        <p:spPr>
          <a:xfrm>
            <a:off x="6235557" y="2110217"/>
            <a:ext cx="5166233" cy="3643312"/>
          </a:xfrm>
          <a:prstGeom prst="rect">
            <a:avLst/>
          </a:prstGeom>
        </p:spPr>
      </p:pic>
      <p:sp>
        <p:nvSpPr>
          <p:cNvPr id="7" name="TextBox 6">
            <a:extLst>
              <a:ext uri="{FF2B5EF4-FFF2-40B4-BE49-F238E27FC236}">
                <a16:creationId xmlns:a16="http://schemas.microsoft.com/office/drawing/2014/main" id="{613B20C9-F122-DBE9-3241-59EF8BAE5FC3}"/>
              </a:ext>
            </a:extLst>
          </p:cNvPr>
          <p:cNvSpPr txBox="1"/>
          <p:nvPr/>
        </p:nvSpPr>
        <p:spPr>
          <a:xfrm>
            <a:off x="790210" y="5753529"/>
            <a:ext cx="3164440" cy="369332"/>
          </a:xfrm>
          <a:prstGeom prst="rect">
            <a:avLst/>
          </a:prstGeom>
          <a:noFill/>
        </p:spPr>
        <p:txBody>
          <a:bodyPr wrap="square" rtlCol="0">
            <a:spAutoFit/>
          </a:bodyPr>
          <a:lstStyle/>
          <a:p>
            <a:r>
              <a:rPr lang="en-US" dirty="0"/>
              <a:t>Today</a:t>
            </a:r>
          </a:p>
        </p:txBody>
      </p:sp>
      <p:sp>
        <p:nvSpPr>
          <p:cNvPr id="8" name="TextBox 7">
            <a:extLst>
              <a:ext uri="{FF2B5EF4-FFF2-40B4-BE49-F238E27FC236}">
                <a16:creationId xmlns:a16="http://schemas.microsoft.com/office/drawing/2014/main" id="{C8393EAC-1BBA-DEFC-BD54-1334FB6D2A0C}"/>
              </a:ext>
            </a:extLst>
          </p:cNvPr>
          <p:cNvSpPr txBox="1"/>
          <p:nvPr/>
        </p:nvSpPr>
        <p:spPr>
          <a:xfrm>
            <a:off x="6235557" y="5753529"/>
            <a:ext cx="3164440" cy="369332"/>
          </a:xfrm>
          <a:prstGeom prst="rect">
            <a:avLst/>
          </a:prstGeom>
          <a:noFill/>
        </p:spPr>
        <p:txBody>
          <a:bodyPr wrap="square" rtlCol="0">
            <a:spAutoFit/>
          </a:bodyPr>
          <a:lstStyle/>
          <a:p>
            <a:r>
              <a:rPr lang="en-US" dirty="0"/>
              <a:t>Proposed Next Chapter</a:t>
            </a:r>
          </a:p>
        </p:txBody>
      </p:sp>
      <p:pic>
        <p:nvPicPr>
          <p:cNvPr id="9" name="Picture 8">
            <a:extLst>
              <a:ext uri="{FF2B5EF4-FFF2-40B4-BE49-F238E27FC236}">
                <a16:creationId xmlns:a16="http://schemas.microsoft.com/office/drawing/2014/main" id="{944DA2FC-ED0D-26EB-B920-424BBC580205}"/>
              </a:ext>
            </a:extLst>
          </p:cNvPr>
          <p:cNvPicPr>
            <a:picLocks noChangeAspect="1"/>
          </p:cNvPicPr>
          <p:nvPr/>
        </p:nvPicPr>
        <p:blipFill>
          <a:blip r:embed="rId4">
            <a:extLst>
              <a:ext uri="{28A0092B-C50C-407E-A947-70E740481C1C}">
                <a14:useLocalDpi xmlns:a14="http://schemas.microsoft.com/office/drawing/2010/main" val="0"/>
              </a:ext>
            </a:extLst>
          </a:blip>
          <a:srcRect t="2632" b="2632"/>
          <a:stretch/>
        </p:blipFill>
        <p:spPr>
          <a:xfrm>
            <a:off x="838200" y="2110217"/>
            <a:ext cx="5118244" cy="3640262"/>
          </a:xfrm>
          <a:prstGeom prst="rect">
            <a:avLst/>
          </a:prstGeom>
        </p:spPr>
      </p:pic>
    </p:spTree>
    <p:extLst>
      <p:ext uri="{BB962C8B-B14F-4D97-AF65-F5344CB8AC3E}">
        <p14:creationId xmlns:p14="http://schemas.microsoft.com/office/powerpoint/2010/main" val="3304391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5A63-58F6-B716-2054-9544C57439F4}"/>
              </a:ext>
            </a:extLst>
          </p:cNvPr>
          <p:cNvSpPr>
            <a:spLocks noGrp="1"/>
          </p:cNvSpPr>
          <p:nvPr>
            <p:ph type="title"/>
          </p:nvPr>
        </p:nvSpPr>
        <p:spPr/>
        <p:txBody>
          <a:bodyPr/>
          <a:lstStyle/>
          <a:p>
            <a:r>
              <a:rPr lang="en-US" dirty="0"/>
              <a:t>Downtown Residential Zoning District</a:t>
            </a:r>
            <a:br>
              <a:rPr lang="en-US" dirty="0"/>
            </a:br>
            <a:r>
              <a:rPr lang="en-US" sz="2400" b="0" dirty="0">
                <a:solidFill>
                  <a:schemeClr val="tx1"/>
                </a:solidFill>
              </a:rPr>
              <a:t>Maximum Height: 55 ft</a:t>
            </a:r>
            <a:endParaRPr lang="en-US" sz="2400" dirty="0"/>
          </a:p>
        </p:txBody>
      </p:sp>
      <p:pic>
        <p:nvPicPr>
          <p:cNvPr id="4" name="Content Placeholder 4">
            <a:extLst>
              <a:ext uri="{FF2B5EF4-FFF2-40B4-BE49-F238E27FC236}">
                <a16:creationId xmlns:a16="http://schemas.microsoft.com/office/drawing/2014/main" id="{C995E47A-E5CB-F7DE-E009-2F4AAF3EE7C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1943" r="11943"/>
          <a:stretch/>
        </p:blipFill>
        <p:spPr>
          <a:xfrm>
            <a:off x="6235557" y="2110217"/>
            <a:ext cx="5166233" cy="3643312"/>
          </a:xfrm>
          <a:prstGeom prst="rect">
            <a:avLst/>
          </a:prstGeom>
        </p:spPr>
      </p:pic>
      <p:sp>
        <p:nvSpPr>
          <p:cNvPr id="7" name="TextBox 6">
            <a:extLst>
              <a:ext uri="{FF2B5EF4-FFF2-40B4-BE49-F238E27FC236}">
                <a16:creationId xmlns:a16="http://schemas.microsoft.com/office/drawing/2014/main" id="{34510B08-6E6D-0DAE-51D3-5BE2C49BB318}"/>
              </a:ext>
            </a:extLst>
          </p:cNvPr>
          <p:cNvSpPr txBox="1"/>
          <p:nvPr/>
        </p:nvSpPr>
        <p:spPr>
          <a:xfrm>
            <a:off x="790210" y="5753529"/>
            <a:ext cx="3164440" cy="369332"/>
          </a:xfrm>
          <a:prstGeom prst="rect">
            <a:avLst/>
          </a:prstGeom>
          <a:noFill/>
        </p:spPr>
        <p:txBody>
          <a:bodyPr wrap="square" rtlCol="0">
            <a:spAutoFit/>
          </a:bodyPr>
          <a:lstStyle/>
          <a:p>
            <a:r>
              <a:rPr lang="en-US" dirty="0"/>
              <a:t>Today</a:t>
            </a:r>
          </a:p>
        </p:txBody>
      </p:sp>
      <p:sp>
        <p:nvSpPr>
          <p:cNvPr id="8" name="TextBox 7">
            <a:extLst>
              <a:ext uri="{FF2B5EF4-FFF2-40B4-BE49-F238E27FC236}">
                <a16:creationId xmlns:a16="http://schemas.microsoft.com/office/drawing/2014/main" id="{ACBC906A-8602-86F0-9102-225A436D8E16}"/>
              </a:ext>
            </a:extLst>
          </p:cNvPr>
          <p:cNvSpPr txBox="1"/>
          <p:nvPr/>
        </p:nvSpPr>
        <p:spPr>
          <a:xfrm>
            <a:off x="6235557" y="5753529"/>
            <a:ext cx="3164440" cy="369332"/>
          </a:xfrm>
          <a:prstGeom prst="rect">
            <a:avLst/>
          </a:prstGeom>
          <a:noFill/>
        </p:spPr>
        <p:txBody>
          <a:bodyPr wrap="square" rtlCol="0">
            <a:spAutoFit/>
          </a:bodyPr>
          <a:lstStyle/>
          <a:p>
            <a:r>
              <a:rPr lang="en-US" dirty="0"/>
              <a:t>Proposed Next Chapter</a:t>
            </a:r>
          </a:p>
        </p:txBody>
      </p:sp>
      <p:pic>
        <p:nvPicPr>
          <p:cNvPr id="9" name="Picture 8">
            <a:extLst>
              <a:ext uri="{FF2B5EF4-FFF2-40B4-BE49-F238E27FC236}">
                <a16:creationId xmlns:a16="http://schemas.microsoft.com/office/drawing/2014/main" id="{9584D02A-A4A2-523C-5B00-AD190201C8CF}"/>
              </a:ext>
            </a:extLst>
          </p:cNvPr>
          <p:cNvPicPr>
            <a:picLocks noChangeAspect="1"/>
          </p:cNvPicPr>
          <p:nvPr/>
        </p:nvPicPr>
        <p:blipFill>
          <a:blip r:embed="rId4">
            <a:extLst>
              <a:ext uri="{28A0092B-C50C-407E-A947-70E740481C1C}">
                <a14:useLocalDpi xmlns:a14="http://schemas.microsoft.com/office/drawing/2010/main" val="0"/>
              </a:ext>
            </a:extLst>
          </a:blip>
          <a:srcRect l="3764" t="7529" r="10994" b="11635"/>
          <a:stretch>
            <a:fillRect/>
          </a:stretch>
        </p:blipFill>
        <p:spPr>
          <a:xfrm>
            <a:off x="838200" y="2110217"/>
            <a:ext cx="5118244" cy="3640262"/>
          </a:xfrm>
          <a:prstGeom prst="rect">
            <a:avLst/>
          </a:prstGeom>
        </p:spPr>
      </p:pic>
    </p:spTree>
    <p:extLst>
      <p:ext uri="{BB962C8B-B14F-4D97-AF65-F5344CB8AC3E}">
        <p14:creationId xmlns:p14="http://schemas.microsoft.com/office/powerpoint/2010/main" val="564484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240D2-A354-897C-818D-A0B456E38858}"/>
              </a:ext>
            </a:extLst>
          </p:cNvPr>
          <p:cNvSpPr>
            <a:spLocks noGrp="1"/>
          </p:cNvSpPr>
          <p:nvPr>
            <p:ph type="title"/>
          </p:nvPr>
        </p:nvSpPr>
        <p:spPr/>
        <p:txBody>
          <a:bodyPr/>
          <a:lstStyle/>
          <a:p>
            <a:r>
              <a:rPr lang="en-US" dirty="0"/>
              <a:t>Civic Zoning District</a:t>
            </a:r>
            <a:br>
              <a:rPr lang="en-US" dirty="0"/>
            </a:br>
            <a:r>
              <a:rPr lang="en-US" sz="2400" b="0" dirty="0">
                <a:solidFill>
                  <a:schemeClr val="tx1"/>
                </a:solidFill>
              </a:rPr>
              <a:t>Maximum Height: 45 ft</a:t>
            </a:r>
            <a:endParaRPr lang="en-US" sz="2400" dirty="0"/>
          </a:p>
        </p:txBody>
      </p:sp>
      <p:pic>
        <p:nvPicPr>
          <p:cNvPr id="4" name="Content Placeholder 4">
            <a:extLst>
              <a:ext uri="{FF2B5EF4-FFF2-40B4-BE49-F238E27FC236}">
                <a16:creationId xmlns:a16="http://schemas.microsoft.com/office/drawing/2014/main" id="{72C720A6-82EB-EDAD-A818-4B1A7DC21F3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1968" r="11968"/>
          <a:stretch/>
        </p:blipFill>
        <p:spPr>
          <a:xfrm>
            <a:off x="6235557" y="2110217"/>
            <a:ext cx="5166233" cy="3643312"/>
          </a:xfrm>
          <a:prstGeom prst="rect">
            <a:avLst/>
          </a:prstGeom>
        </p:spPr>
      </p:pic>
      <p:sp>
        <p:nvSpPr>
          <p:cNvPr id="7" name="TextBox 6">
            <a:extLst>
              <a:ext uri="{FF2B5EF4-FFF2-40B4-BE49-F238E27FC236}">
                <a16:creationId xmlns:a16="http://schemas.microsoft.com/office/drawing/2014/main" id="{4F9908DC-52E3-323A-1F13-B1CAFCDCE32A}"/>
              </a:ext>
            </a:extLst>
          </p:cNvPr>
          <p:cNvSpPr txBox="1"/>
          <p:nvPr/>
        </p:nvSpPr>
        <p:spPr>
          <a:xfrm>
            <a:off x="790210" y="5753529"/>
            <a:ext cx="3164440" cy="369332"/>
          </a:xfrm>
          <a:prstGeom prst="rect">
            <a:avLst/>
          </a:prstGeom>
          <a:noFill/>
        </p:spPr>
        <p:txBody>
          <a:bodyPr wrap="square" rtlCol="0">
            <a:spAutoFit/>
          </a:bodyPr>
          <a:lstStyle/>
          <a:p>
            <a:r>
              <a:rPr lang="en-US" dirty="0"/>
              <a:t>Today</a:t>
            </a:r>
          </a:p>
        </p:txBody>
      </p:sp>
      <p:sp>
        <p:nvSpPr>
          <p:cNvPr id="8" name="TextBox 7">
            <a:extLst>
              <a:ext uri="{FF2B5EF4-FFF2-40B4-BE49-F238E27FC236}">
                <a16:creationId xmlns:a16="http://schemas.microsoft.com/office/drawing/2014/main" id="{D93A37BF-306A-8676-BF29-7A2407C56C08}"/>
              </a:ext>
            </a:extLst>
          </p:cNvPr>
          <p:cNvSpPr txBox="1"/>
          <p:nvPr/>
        </p:nvSpPr>
        <p:spPr>
          <a:xfrm>
            <a:off x="6235557" y="5753529"/>
            <a:ext cx="3164440" cy="369332"/>
          </a:xfrm>
          <a:prstGeom prst="rect">
            <a:avLst/>
          </a:prstGeom>
          <a:noFill/>
        </p:spPr>
        <p:txBody>
          <a:bodyPr wrap="square" rtlCol="0">
            <a:spAutoFit/>
          </a:bodyPr>
          <a:lstStyle/>
          <a:p>
            <a:r>
              <a:rPr lang="en-US" dirty="0"/>
              <a:t>Proposed Next Chapter</a:t>
            </a:r>
          </a:p>
        </p:txBody>
      </p:sp>
      <p:pic>
        <p:nvPicPr>
          <p:cNvPr id="9" name="Picture 8">
            <a:extLst>
              <a:ext uri="{FF2B5EF4-FFF2-40B4-BE49-F238E27FC236}">
                <a16:creationId xmlns:a16="http://schemas.microsoft.com/office/drawing/2014/main" id="{BA6C6119-B8E2-F49C-8A5F-04D4D40BB868}"/>
              </a:ext>
            </a:extLst>
          </p:cNvPr>
          <p:cNvPicPr>
            <a:picLocks noChangeAspect="1"/>
          </p:cNvPicPr>
          <p:nvPr/>
        </p:nvPicPr>
        <p:blipFill>
          <a:blip r:embed="rId4">
            <a:extLst>
              <a:ext uri="{28A0092B-C50C-407E-A947-70E740481C1C}">
                <a14:useLocalDpi xmlns:a14="http://schemas.microsoft.com/office/drawing/2010/main" val="0"/>
              </a:ext>
            </a:extLst>
          </a:blip>
          <a:srcRect t="2632" b="2632"/>
          <a:stretch/>
        </p:blipFill>
        <p:spPr>
          <a:xfrm>
            <a:off x="838200" y="2110217"/>
            <a:ext cx="5118244" cy="3640262"/>
          </a:xfrm>
          <a:prstGeom prst="rect">
            <a:avLst/>
          </a:prstGeom>
        </p:spPr>
      </p:pic>
    </p:spTree>
    <p:extLst>
      <p:ext uri="{BB962C8B-B14F-4D97-AF65-F5344CB8AC3E}">
        <p14:creationId xmlns:p14="http://schemas.microsoft.com/office/powerpoint/2010/main" val="3463020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EB1C0-9B94-E400-B458-93D1616E28E7}"/>
              </a:ext>
            </a:extLst>
          </p:cNvPr>
          <p:cNvSpPr>
            <a:spLocks noGrp="1"/>
          </p:cNvSpPr>
          <p:nvPr>
            <p:ph type="title"/>
          </p:nvPr>
        </p:nvSpPr>
        <p:spPr/>
        <p:txBody>
          <a:bodyPr>
            <a:normAutofit fontScale="90000"/>
          </a:bodyPr>
          <a:lstStyle/>
          <a:p>
            <a:r>
              <a:rPr lang="en-US" sz="4700" dirty="0"/>
              <a:t>Neighborhood Commercial Zoning District</a:t>
            </a:r>
            <a:br>
              <a:rPr lang="en-US" dirty="0"/>
            </a:br>
            <a:r>
              <a:rPr lang="en-US" sz="2700" b="0" dirty="0">
                <a:solidFill>
                  <a:schemeClr val="tx1"/>
                </a:solidFill>
              </a:rPr>
              <a:t>Maximum Height: 45 ft</a:t>
            </a:r>
            <a:endParaRPr lang="en-US" sz="2700" dirty="0"/>
          </a:p>
        </p:txBody>
      </p:sp>
      <p:pic>
        <p:nvPicPr>
          <p:cNvPr id="4" name="Content Placeholder 4">
            <a:extLst>
              <a:ext uri="{FF2B5EF4-FFF2-40B4-BE49-F238E27FC236}">
                <a16:creationId xmlns:a16="http://schemas.microsoft.com/office/drawing/2014/main" id="{21007CDB-8E61-F40C-2DDE-A1DBD59C0BF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444" r="4444"/>
          <a:stretch/>
        </p:blipFill>
        <p:spPr>
          <a:xfrm>
            <a:off x="6235557" y="2110217"/>
            <a:ext cx="5166233" cy="3643312"/>
          </a:xfrm>
          <a:prstGeom prst="rect">
            <a:avLst/>
          </a:prstGeom>
        </p:spPr>
      </p:pic>
      <p:sp>
        <p:nvSpPr>
          <p:cNvPr id="7" name="TextBox 6">
            <a:extLst>
              <a:ext uri="{FF2B5EF4-FFF2-40B4-BE49-F238E27FC236}">
                <a16:creationId xmlns:a16="http://schemas.microsoft.com/office/drawing/2014/main" id="{E76D1466-428C-CED0-5852-AD14C7238840}"/>
              </a:ext>
            </a:extLst>
          </p:cNvPr>
          <p:cNvSpPr txBox="1"/>
          <p:nvPr/>
        </p:nvSpPr>
        <p:spPr>
          <a:xfrm>
            <a:off x="790210" y="5753529"/>
            <a:ext cx="3164440" cy="369332"/>
          </a:xfrm>
          <a:prstGeom prst="rect">
            <a:avLst/>
          </a:prstGeom>
          <a:noFill/>
        </p:spPr>
        <p:txBody>
          <a:bodyPr wrap="square" rtlCol="0">
            <a:spAutoFit/>
          </a:bodyPr>
          <a:lstStyle/>
          <a:p>
            <a:r>
              <a:rPr lang="en-US" dirty="0"/>
              <a:t>Today</a:t>
            </a:r>
          </a:p>
        </p:txBody>
      </p:sp>
      <p:sp>
        <p:nvSpPr>
          <p:cNvPr id="8" name="TextBox 7">
            <a:extLst>
              <a:ext uri="{FF2B5EF4-FFF2-40B4-BE49-F238E27FC236}">
                <a16:creationId xmlns:a16="http://schemas.microsoft.com/office/drawing/2014/main" id="{8D977A63-77F1-574B-B673-20E64FA9DEDB}"/>
              </a:ext>
            </a:extLst>
          </p:cNvPr>
          <p:cNvSpPr txBox="1"/>
          <p:nvPr/>
        </p:nvSpPr>
        <p:spPr>
          <a:xfrm>
            <a:off x="6235557" y="5753529"/>
            <a:ext cx="3164440" cy="369332"/>
          </a:xfrm>
          <a:prstGeom prst="rect">
            <a:avLst/>
          </a:prstGeom>
          <a:noFill/>
        </p:spPr>
        <p:txBody>
          <a:bodyPr wrap="square" rtlCol="0">
            <a:spAutoFit/>
          </a:bodyPr>
          <a:lstStyle/>
          <a:p>
            <a:r>
              <a:rPr lang="en-US" dirty="0"/>
              <a:t>Proposed Next Chapter</a:t>
            </a:r>
          </a:p>
        </p:txBody>
      </p:sp>
      <p:pic>
        <p:nvPicPr>
          <p:cNvPr id="10" name="Picture 9">
            <a:extLst>
              <a:ext uri="{FF2B5EF4-FFF2-40B4-BE49-F238E27FC236}">
                <a16:creationId xmlns:a16="http://schemas.microsoft.com/office/drawing/2014/main" id="{756D8AF0-F8A2-122D-8225-4D1E34A9A55E}"/>
              </a:ext>
            </a:extLst>
          </p:cNvPr>
          <p:cNvPicPr>
            <a:picLocks noChangeAspect="1"/>
          </p:cNvPicPr>
          <p:nvPr/>
        </p:nvPicPr>
        <p:blipFill>
          <a:blip r:embed="rId4">
            <a:extLst>
              <a:ext uri="{28A0092B-C50C-407E-A947-70E740481C1C}">
                <a14:useLocalDpi xmlns:a14="http://schemas.microsoft.com/office/drawing/2010/main" val="0"/>
              </a:ext>
            </a:extLst>
          </a:blip>
          <a:srcRect b="3774"/>
          <a:stretch>
            <a:fillRect/>
          </a:stretch>
        </p:blipFill>
        <p:spPr>
          <a:xfrm>
            <a:off x="838200" y="2110217"/>
            <a:ext cx="5048250" cy="3643312"/>
          </a:xfrm>
          <a:prstGeom prst="rect">
            <a:avLst/>
          </a:prstGeom>
        </p:spPr>
      </p:pic>
    </p:spTree>
    <p:extLst>
      <p:ext uri="{BB962C8B-B14F-4D97-AF65-F5344CB8AC3E}">
        <p14:creationId xmlns:p14="http://schemas.microsoft.com/office/powerpoint/2010/main" val="1335943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A83FB-AA42-2785-C880-44DF3CE88DCF}"/>
              </a:ext>
            </a:extLst>
          </p:cNvPr>
          <p:cNvSpPr>
            <a:spLocks noGrp="1"/>
          </p:cNvSpPr>
          <p:nvPr>
            <p:ph type="title"/>
          </p:nvPr>
        </p:nvSpPr>
        <p:spPr/>
        <p:txBody>
          <a:bodyPr/>
          <a:lstStyle/>
          <a:p>
            <a:r>
              <a:rPr lang="en-US" dirty="0"/>
              <a:t>Implementing the Vision</a:t>
            </a:r>
          </a:p>
        </p:txBody>
      </p:sp>
      <p:pic>
        <p:nvPicPr>
          <p:cNvPr id="7" name="Content Placeholder 6">
            <a:extLst>
              <a:ext uri="{FF2B5EF4-FFF2-40B4-BE49-F238E27FC236}">
                <a16:creationId xmlns:a16="http://schemas.microsoft.com/office/drawing/2014/main" id="{2F82348E-88C0-239D-CB1A-62D68AE4B0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859273"/>
            <a:ext cx="10515600" cy="4284041"/>
          </a:xfrm>
          <a:prstGeom prst="rect">
            <a:avLst/>
          </a:prstGeom>
        </p:spPr>
      </p:pic>
    </p:spTree>
    <p:extLst>
      <p:ext uri="{BB962C8B-B14F-4D97-AF65-F5344CB8AC3E}">
        <p14:creationId xmlns:p14="http://schemas.microsoft.com/office/powerpoint/2010/main" val="1677223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9C240-49EF-087E-D9DD-9E746E9EDEFC}"/>
              </a:ext>
            </a:extLst>
          </p:cNvPr>
          <p:cNvSpPr>
            <a:spLocks noGrp="1"/>
          </p:cNvSpPr>
          <p:nvPr>
            <p:ph type="title"/>
          </p:nvPr>
        </p:nvSpPr>
        <p:spPr/>
        <p:txBody>
          <a:bodyPr/>
          <a:lstStyle/>
          <a:p>
            <a:r>
              <a:rPr lang="en-US" dirty="0"/>
              <a:t>Next Steps</a:t>
            </a:r>
          </a:p>
        </p:txBody>
      </p:sp>
      <p:pic>
        <p:nvPicPr>
          <p:cNvPr id="11" name="Content Placeholder 10">
            <a:extLst>
              <a:ext uri="{FF2B5EF4-FFF2-40B4-BE49-F238E27FC236}">
                <a16:creationId xmlns:a16="http://schemas.microsoft.com/office/drawing/2014/main" id="{66ACA30D-40BE-BE16-26FD-C34DFCB97E6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168934"/>
            <a:ext cx="10515600" cy="3005152"/>
          </a:xfrm>
          <a:prstGeom prst="rect">
            <a:avLst/>
          </a:prstGeom>
        </p:spPr>
      </p:pic>
    </p:spTree>
    <p:extLst>
      <p:ext uri="{BB962C8B-B14F-4D97-AF65-F5344CB8AC3E}">
        <p14:creationId xmlns:p14="http://schemas.microsoft.com/office/powerpoint/2010/main" val="293096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CFD39-E348-BF06-DCD6-6907171152AA}"/>
              </a:ext>
            </a:extLst>
          </p:cNvPr>
          <p:cNvSpPr>
            <a:spLocks noGrp="1"/>
          </p:cNvSpPr>
          <p:nvPr>
            <p:ph type="title"/>
          </p:nvPr>
        </p:nvSpPr>
        <p:spPr/>
        <p:txBody>
          <a:bodyPr/>
          <a:lstStyle/>
          <a:p>
            <a:r>
              <a:rPr lang="en-US" dirty="0"/>
              <a:t>Downtown’s Next Chapter: Open House</a:t>
            </a:r>
          </a:p>
        </p:txBody>
      </p:sp>
      <p:graphicFrame>
        <p:nvGraphicFramePr>
          <p:cNvPr id="5" name="Content Placeholder 2">
            <a:extLst>
              <a:ext uri="{FF2B5EF4-FFF2-40B4-BE49-F238E27FC236}">
                <a16:creationId xmlns:a16="http://schemas.microsoft.com/office/drawing/2014/main" id="{A29DE3C4-9278-3FC8-1D34-8BFCD06EF801}"/>
              </a:ext>
            </a:extLst>
          </p:cNvPr>
          <p:cNvGraphicFramePr>
            <a:graphicFrameLocks noGrp="1"/>
          </p:cNvGraphicFramePr>
          <p:nvPr>
            <p:ph idx="1"/>
            <p:extLst>
              <p:ext uri="{D42A27DB-BD31-4B8C-83A1-F6EECF244321}">
                <p14:modId xmlns:p14="http://schemas.microsoft.com/office/powerpoint/2010/main" val="248044087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4909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E2FB19-23DD-C7C7-1B18-25BF38CA4BEE}"/>
              </a:ext>
            </a:extLst>
          </p:cNvPr>
          <p:cNvSpPr>
            <a:spLocks noGrp="1"/>
          </p:cNvSpPr>
          <p:nvPr>
            <p:ph idx="4294967295"/>
          </p:nvPr>
        </p:nvSpPr>
        <p:spPr>
          <a:xfrm>
            <a:off x="838198" y="1825625"/>
            <a:ext cx="9677401" cy="2225378"/>
          </a:xfrm>
        </p:spPr>
        <p:txBody>
          <a:bodyPr/>
          <a:lstStyle/>
          <a:p>
            <a:pPr>
              <a:buSzPct val="50000"/>
              <a:buFont typeface="Wingdings 2" panose="05020102010507070707" pitchFamily="18" charset="2"/>
              <a:buChar char="×"/>
            </a:pPr>
            <a:r>
              <a:rPr lang="en-US" dirty="0"/>
              <a:t>Attend engagement events</a:t>
            </a:r>
          </a:p>
          <a:p>
            <a:pPr>
              <a:buSzPct val="50000"/>
              <a:buFont typeface="Wingdings 2" panose="05020102010507070707" pitchFamily="18" charset="2"/>
              <a:buChar char="×"/>
            </a:pPr>
            <a:r>
              <a:rPr lang="en-US" dirty="0"/>
              <a:t>Visit project website for updates</a:t>
            </a:r>
          </a:p>
        </p:txBody>
      </p:sp>
      <p:pic>
        <p:nvPicPr>
          <p:cNvPr id="5" name="Graphic 4">
            <a:extLst>
              <a:ext uri="{FF2B5EF4-FFF2-40B4-BE49-F238E27FC236}">
                <a16:creationId xmlns:a16="http://schemas.microsoft.com/office/drawing/2014/main" id="{B78BEF49-CC72-0D4C-814C-E096AF9CC90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199" y="681037"/>
            <a:ext cx="7043243" cy="939099"/>
          </a:xfrm>
          <a:prstGeom prst="rect">
            <a:avLst/>
          </a:prstGeom>
        </p:spPr>
      </p:pic>
      <p:pic>
        <p:nvPicPr>
          <p:cNvPr id="9" name="Picture 8">
            <a:extLst>
              <a:ext uri="{FF2B5EF4-FFF2-40B4-BE49-F238E27FC236}">
                <a16:creationId xmlns:a16="http://schemas.microsoft.com/office/drawing/2014/main" id="{F880FD34-249C-DBFA-C232-29EED8F8C9BB}"/>
              </a:ext>
            </a:extLst>
          </p:cNvPr>
          <p:cNvPicPr>
            <a:picLocks noChangeAspect="1"/>
          </p:cNvPicPr>
          <p:nvPr/>
        </p:nvPicPr>
        <p:blipFill>
          <a:blip r:embed="rId4"/>
          <a:stretch>
            <a:fillRect/>
          </a:stretch>
        </p:blipFill>
        <p:spPr>
          <a:xfrm>
            <a:off x="9646682" y="4369980"/>
            <a:ext cx="1707120" cy="1711289"/>
          </a:xfrm>
          <a:prstGeom prst="rect">
            <a:avLst/>
          </a:prstGeom>
        </p:spPr>
      </p:pic>
      <p:pic>
        <p:nvPicPr>
          <p:cNvPr id="11" name="Graphic 10">
            <a:extLst>
              <a:ext uri="{FF2B5EF4-FFF2-40B4-BE49-F238E27FC236}">
                <a16:creationId xmlns:a16="http://schemas.microsoft.com/office/drawing/2014/main" id="{C1C1AD44-B4EB-FAF3-0212-25DF04D64A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18709" y="4369980"/>
            <a:ext cx="769985" cy="1041991"/>
          </a:xfrm>
          <a:prstGeom prst="rect">
            <a:avLst/>
          </a:prstGeom>
        </p:spPr>
      </p:pic>
      <p:cxnSp>
        <p:nvCxnSpPr>
          <p:cNvPr id="13" name="Straight Arrow Connector 12">
            <a:extLst>
              <a:ext uri="{FF2B5EF4-FFF2-40B4-BE49-F238E27FC236}">
                <a16:creationId xmlns:a16="http://schemas.microsoft.com/office/drawing/2014/main" id="{7D44824F-C8F0-9E6A-8D23-C0444D30A502}"/>
              </a:ext>
            </a:extLst>
          </p:cNvPr>
          <p:cNvCxnSpPr/>
          <p:nvPr/>
        </p:nvCxnSpPr>
        <p:spPr>
          <a:xfrm>
            <a:off x="7761767" y="4848445"/>
            <a:ext cx="1711842" cy="0"/>
          </a:xfrm>
          <a:prstGeom prst="straightConnector1">
            <a:avLst/>
          </a:prstGeom>
          <a:ln w="57150" cap="flat" cmpd="sng" algn="ctr">
            <a:solidFill>
              <a:srgbClr val="4E8D4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DBE90587-592F-0107-7491-065D3CB1965D}"/>
              </a:ext>
            </a:extLst>
          </p:cNvPr>
          <p:cNvSpPr txBox="1"/>
          <p:nvPr/>
        </p:nvSpPr>
        <p:spPr>
          <a:xfrm>
            <a:off x="7761767" y="4386780"/>
            <a:ext cx="1509825" cy="461665"/>
          </a:xfrm>
          <a:prstGeom prst="rect">
            <a:avLst/>
          </a:prstGeom>
          <a:noFill/>
        </p:spPr>
        <p:txBody>
          <a:bodyPr wrap="square">
            <a:spAutoFit/>
          </a:bodyPr>
          <a:lstStyle/>
          <a:p>
            <a:pPr algn="ctr"/>
            <a:r>
              <a:rPr lang="en-US" sz="2400" b="1">
                <a:solidFill>
                  <a:schemeClr val="bg1"/>
                </a:solidFill>
                <a:latin typeface="Aptos" panose="020B0004020202020204" pitchFamily="34" charset="0"/>
              </a:rPr>
              <a:t>SCAN</a:t>
            </a:r>
          </a:p>
        </p:txBody>
      </p:sp>
      <p:sp>
        <p:nvSpPr>
          <p:cNvPr id="18" name="TextBox 17">
            <a:extLst>
              <a:ext uri="{FF2B5EF4-FFF2-40B4-BE49-F238E27FC236}">
                <a16:creationId xmlns:a16="http://schemas.microsoft.com/office/drawing/2014/main" id="{BAD1AAB4-5DA4-CF91-AD14-72BA7A51A748}"/>
              </a:ext>
            </a:extLst>
          </p:cNvPr>
          <p:cNvSpPr txBox="1"/>
          <p:nvPr/>
        </p:nvSpPr>
        <p:spPr>
          <a:xfrm>
            <a:off x="7761767" y="4890975"/>
            <a:ext cx="1509825" cy="461665"/>
          </a:xfrm>
          <a:prstGeom prst="rect">
            <a:avLst/>
          </a:prstGeom>
          <a:noFill/>
        </p:spPr>
        <p:txBody>
          <a:bodyPr wrap="square">
            <a:spAutoFit/>
          </a:bodyPr>
          <a:lstStyle/>
          <a:p>
            <a:pPr algn="ctr"/>
            <a:r>
              <a:rPr lang="en-US" sz="2400" b="1">
                <a:solidFill>
                  <a:schemeClr val="bg1"/>
                </a:solidFill>
                <a:latin typeface="Aptos" panose="020B0004020202020204" pitchFamily="34" charset="0"/>
              </a:rPr>
              <a:t>QR CODE</a:t>
            </a:r>
          </a:p>
        </p:txBody>
      </p:sp>
      <p:sp>
        <p:nvSpPr>
          <p:cNvPr id="20" name="TextBox 19">
            <a:extLst>
              <a:ext uri="{FF2B5EF4-FFF2-40B4-BE49-F238E27FC236}">
                <a16:creationId xmlns:a16="http://schemas.microsoft.com/office/drawing/2014/main" id="{E4DBFB1B-B343-C9FE-0C98-5B6DFBBACDD3}"/>
              </a:ext>
            </a:extLst>
          </p:cNvPr>
          <p:cNvSpPr txBox="1"/>
          <p:nvPr/>
        </p:nvSpPr>
        <p:spPr>
          <a:xfrm>
            <a:off x="6818709" y="5530632"/>
            <a:ext cx="2741437" cy="646331"/>
          </a:xfrm>
          <a:prstGeom prst="rect">
            <a:avLst/>
          </a:prstGeom>
          <a:noFill/>
        </p:spPr>
        <p:txBody>
          <a:bodyPr wrap="square">
            <a:spAutoFit/>
          </a:bodyPr>
          <a:lstStyle/>
          <a:p>
            <a:pPr algn="l"/>
            <a:r>
              <a:rPr lang="en-US" b="0" i="0" u="none" strike="noStrike" baseline="0">
                <a:solidFill>
                  <a:schemeClr val="bg1"/>
                </a:solidFill>
              </a:rPr>
              <a:t>Scan the QR code to visit the project website.</a:t>
            </a:r>
            <a:endParaRPr lang="en-US">
              <a:solidFill>
                <a:schemeClr val="bg1"/>
              </a:solidFill>
            </a:endParaRPr>
          </a:p>
        </p:txBody>
      </p:sp>
      <p:pic>
        <p:nvPicPr>
          <p:cNvPr id="2" name="Picture 1">
            <a:extLst>
              <a:ext uri="{FF2B5EF4-FFF2-40B4-BE49-F238E27FC236}">
                <a16:creationId xmlns:a16="http://schemas.microsoft.com/office/drawing/2014/main" id="{ADF25BA4-3508-524A-33DE-1225F6C94E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198" y="5093838"/>
            <a:ext cx="1379912" cy="1083125"/>
          </a:xfrm>
          <a:prstGeom prst="rect">
            <a:avLst/>
          </a:prstGeom>
        </p:spPr>
      </p:pic>
      <p:pic>
        <p:nvPicPr>
          <p:cNvPr id="10" name="Graphic 9">
            <a:extLst>
              <a:ext uri="{FF2B5EF4-FFF2-40B4-BE49-F238E27FC236}">
                <a16:creationId xmlns:a16="http://schemas.microsoft.com/office/drawing/2014/main" id="{81C41D87-3BDF-B7E0-1896-921F852E086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641962" y="5093838"/>
            <a:ext cx="1135856" cy="1063161"/>
          </a:xfrm>
          <a:prstGeom prst="rect">
            <a:avLst/>
          </a:prstGeom>
        </p:spPr>
      </p:pic>
    </p:spTree>
    <p:extLst>
      <p:ext uri="{BB962C8B-B14F-4D97-AF65-F5344CB8AC3E}">
        <p14:creationId xmlns:p14="http://schemas.microsoft.com/office/powerpoint/2010/main" val="37670172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
      <a:majorFont>
        <a:latin typeface="Aptos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
      <a:majorFont>
        <a:latin typeface="Aptos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
      <a:majorFont>
        <a:latin typeface="Aptos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
      <a:majorFont>
        <a:latin typeface="Aptos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2073</TotalTime>
  <Words>2492</Words>
  <Application>Microsoft Office PowerPoint</Application>
  <PresentationFormat>Widescreen</PresentationFormat>
  <Paragraphs>268</Paragraphs>
  <Slides>31</Slides>
  <Notes>28</Notes>
  <HiddenSlides>0</HiddenSlides>
  <MMClips>0</MMClips>
  <ScaleCrop>false</ScaleCrop>
  <HeadingPairs>
    <vt:vector size="4" baseType="variant">
      <vt:variant>
        <vt:lpstr>Theme</vt:lpstr>
      </vt:variant>
      <vt:variant>
        <vt:i4>4</vt:i4>
      </vt:variant>
      <vt:variant>
        <vt:lpstr>Slide Titles</vt:lpstr>
      </vt:variant>
      <vt:variant>
        <vt:i4>31</vt:i4>
      </vt:variant>
    </vt:vector>
  </HeadingPairs>
  <TitlesOfParts>
    <vt:vector size="35" baseType="lpstr">
      <vt:lpstr>Office Theme</vt:lpstr>
      <vt:lpstr>3_Office Theme</vt:lpstr>
      <vt:lpstr>2_Office Theme</vt:lpstr>
      <vt:lpstr>5_Office Theme</vt:lpstr>
      <vt:lpstr>PowerPoint Presentation</vt:lpstr>
      <vt:lpstr>Project Team</vt:lpstr>
      <vt:lpstr>Workshop 2 - Purpose</vt:lpstr>
      <vt:lpstr>Quick Refresh</vt:lpstr>
      <vt:lpstr>What is a Specific Plan?</vt:lpstr>
      <vt:lpstr>What is NOT included in the Specific Plan?</vt:lpstr>
      <vt:lpstr>Project Schedule</vt:lpstr>
      <vt:lpstr>Why is the City Updating the Plan?</vt:lpstr>
      <vt:lpstr>Downtown Today</vt:lpstr>
      <vt:lpstr>Also Downtown Today</vt:lpstr>
      <vt:lpstr>Lemon Grove’s Housing Need 6th RHNA Cycle: April 30, 2021 – April 30, 2029</vt:lpstr>
      <vt:lpstr>How Will the Community Benefit?</vt:lpstr>
      <vt:lpstr>What We’ve Heard So Far</vt:lpstr>
      <vt:lpstr>How We’ve Engaged the Community</vt:lpstr>
      <vt:lpstr>What We Heard: Key Themes</vt:lpstr>
      <vt:lpstr>From Community Input to Draft Plan</vt:lpstr>
      <vt:lpstr>How We’ve Incorporated Your Input</vt:lpstr>
      <vt:lpstr>Draft Downtown Specific Plan</vt:lpstr>
      <vt:lpstr>The 20 Year Vision for Downtown Lemon Grove</vt:lpstr>
      <vt:lpstr>The Framework </vt:lpstr>
      <vt:lpstr>Transit Mixed-Use Zoning District Maximum Height: 75 ft</vt:lpstr>
      <vt:lpstr>Broadway Mixed-Use Zoning District Maximum Height: 45 ft</vt:lpstr>
      <vt:lpstr>Innovation District Maximum Height: 75 ft</vt:lpstr>
      <vt:lpstr>Village Commercial Zoning District Maximum Height: 75 ft</vt:lpstr>
      <vt:lpstr>Downtown Residential Zoning District Maximum Height: 55 ft</vt:lpstr>
      <vt:lpstr>Civic Zoning District Maximum Height: 45 ft</vt:lpstr>
      <vt:lpstr>Neighborhood Commercial Zoning District Maximum Height: 45 ft</vt:lpstr>
      <vt:lpstr>Implementing the Vision</vt:lpstr>
      <vt:lpstr>Next Steps</vt:lpstr>
      <vt:lpstr>Downtown’s Next Chapter: Open House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Sydney Rankmore</dc:creator>
  <cp:lastModifiedBy>Sydney Rankmore</cp:lastModifiedBy>
  <cp:revision>185</cp:revision>
  <cp:lastPrinted>2026-09-09T23:42:15Z</cp:lastPrinted>
  <dcterms:created xsi:type="dcterms:W3CDTF">2026-04-27T17:13:35Z</dcterms:created>
  <dcterms:modified xsi:type="dcterms:W3CDTF">2026-09-12T02:55:27Z</dcterms:modified>
</cp:coreProperties>
</file>